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0058400" cy="7772400"/>
  <p:notesSz cx="10058400" cy="7772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502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396079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100" b="0" i="0">
                <a:solidFill>
                  <a:srgbClr val="BEBEB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396079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119047" y="4259185"/>
            <a:ext cx="2939415" cy="2456180"/>
          </a:xfrm>
          <a:custGeom>
            <a:avLst/>
            <a:gdLst/>
            <a:ahLst/>
            <a:cxnLst/>
            <a:rect l="l" t="t" r="r" b="b"/>
            <a:pathLst>
              <a:path w="2939415" h="2456179">
                <a:moveTo>
                  <a:pt x="2939339" y="0"/>
                </a:moveTo>
                <a:lnTo>
                  <a:pt x="1960918" y="358534"/>
                </a:lnTo>
                <a:lnTo>
                  <a:pt x="1832047" y="412971"/>
                </a:lnTo>
                <a:lnTo>
                  <a:pt x="1519726" y="576852"/>
                </a:lnTo>
                <a:lnTo>
                  <a:pt x="1135397" y="851029"/>
                </a:lnTo>
                <a:lnTo>
                  <a:pt x="790499" y="1236358"/>
                </a:lnTo>
                <a:lnTo>
                  <a:pt x="0" y="2455571"/>
                </a:lnTo>
                <a:lnTo>
                  <a:pt x="2939339" y="2455571"/>
                </a:lnTo>
                <a:lnTo>
                  <a:pt x="2939339" y="0"/>
                </a:lnTo>
                <a:close/>
              </a:path>
            </a:pathLst>
          </a:custGeom>
          <a:solidFill>
            <a:srgbClr val="B4C3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8774809" y="2190128"/>
            <a:ext cx="1283970" cy="2210435"/>
          </a:xfrm>
          <a:custGeom>
            <a:avLst/>
            <a:gdLst/>
            <a:ahLst/>
            <a:cxnLst/>
            <a:rect l="l" t="t" r="r" b="b"/>
            <a:pathLst>
              <a:path w="1283970" h="2210435">
                <a:moveTo>
                  <a:pt x="1283578" y="0"/>
                </a:moveTo>
                <a:lnTo>
                  <a:pt x="94870" y="1833256"/>
                </a:lnTo>
                <a:lnTo>
                  <a:pt x="46721" y="1921122"/>
                </a:lnTo>
                <a:lnTo>
                  <a:pt x="0" y="2092711"/>
                </a:lnTo>
                <a:lnTo>
                  <a:pt x="101294" y="2210007"/>
                </a:lnTo>
                <a:lnTo>
                  <a:pt x="497193" y="2134995"/>
                </a:lnTo>
                <a:lnTo>
                  <a:pt x="1283578" y="1846553"/>
                </a:lnTo>
                <a:lnTo>
                  <a:pt x="1283578" y="0"/>
                </a:lnTo>
                <a:close/>
              </a:path>
            </a:pathLst>
          </a:custGeom>
          <a:solidFill>
            <a:srgbClr val="DD63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396079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119047" y="4259185"/>
            <a:ext cx="2939415" cy="2456180"/>
          </a:xfrm>
          <a:custGeom>
            <a:avLst/>
            <a:gdLst/>
            <a:ahLst/>
            <a:cxnLst/>
            <a:rect l="l" t="t" r="r" b="b"/>
            <a:pathLst>
              <a:path w="2939415" h="2456179">
                <a:moveTo>
                  <a:pt x="2939339" y="0"/>
                </a:moveTo>
                <a:lnTo>
                  <a:pt x="1960918" y="358534"/>
                </a:lnTo>
                <a:lnTo>
                  <a:pt x="1832047" y="412971"/>
                </a:lnTo>
                <a:lnTo>
                  <a:pt x="1519726" y="576852"/>
                </a:lnTo>
                <a:lnTo>
                  <a:pt x="1135397" y="851029"/>
                </a:lnTo>
                <a:lnTo>
                  <a:pt x="790499" y="1236358"/>
                </a:lnTo>
                <a:lnTo>
                  <a:pt x="0" y="2455571"/>
                </a:lnTo>
                <a:lnTo>
                  <a:pt x="2939339" y="2455571"/>
                </a:lnTo>
                <a:lnTo>
                  <a:pt x="2939339" y="0"/>
                </a:lnTo>
                <a:close/>
              </a:path>
            </a:pathLst>
          </a:custGeom>
          <a:solidFill>
            <a:srgbClr val="B4C3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8774809" y="2190128"/>
            <a:ext cx="1283970" cy="2210435"/>
          </a:xfrm>
          <a:custGeom>
            <a:avLst/>
            <a:gdLst/>
            <a:ahLst/>
            <a:cxnLst/>
            <a:rect l="l" t="t" r="r" b="b"/>
            <a:pathLst>
              <a:path w="1283970" h="2210435">
                <a:moveTo>
                  <a:pt x="1283578" y="0"/>
                </a:moveTo>
                <a:lnTo>
                  <a:pt x="94870" y="1833256"/>
                </a:lnTo>
                <a:lnTo>
                  <a:pt x="46721" y="1921122"/>
                </a:lnTo>
                <a:lnTo>
                  <a:pt x="0" y="2092711"/>
                </a:lnTo>
                <a:lnTo>
                  <a:pt x="101294" y="2210007"/>
                </a:lnTo>
                <a:lnTo>
                  <a:pt x="497193" y="2134995"/>
                </a:lnTo>
                <a:lnTo>
                  <a:pt x="1283578" y="1846553"/>
                </a:lnTo>
                <a:lnTo>
                  <a:pt x="1283578" y="0"/>
                </a:lnTo>
                <a:close/>
              </a:path>
            </a:pathLst>
          </a:custGeom>
          <a:solidFill>
            <a:srgbClr val="DD63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86062" y="1319288"/>
            <a:ext cx="4686274" cy="8305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396079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77520" y="2327577"/>
            <a:ext cx="9503359" cy="3860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0" i="0">
                <a:solidFill>
                  <a:srgbClr val="BEBEB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52091" y="2799490"/>
            <a:ext cx="4806315" cy="3915410"/>
          </a:xfrm>
          <a:custGeom>
            <a:avLst/>
            <a:gdLst/>
            <a:ahLst/>
            <a:cxnLst/>
            <a:rect l="l" t="t" r="r" b="b"/>
            <a:pathLst>
              <a:path w="4806315" h="3915409">
                <a:moveTo>
                  <a:pt x="4806295" y="0"/>
                </a:moveTo>
                <a:lnTo>
                  <a:pt x="2343512" y="903829"/>
                </a:lnTo>
                <a:lnTo>
                  <a:pt x="2246643" y="944548"/>
                </a:lnTo>
                <a:lnTo>
                  <a:pt x="2012043" y="1067278"/>
                </a:lnTo>
                <a:lnTo>
                  <a:pt x="1723725" y="1272875"/>
                </a:lnTo>
                <a:lnTo>
                  <a:pt x="1465700" y="1562197"/>
                </a:lnTo>
                <a:lnTo>
                  <a:pt x="60572" y="3720181"/>
                </a:lnTo>
                <a:lnTo>
                  <a:pt x="30092" y="3780374"/>
                </a:lnTo>
                <a:lnTo>
                  <a:pt x="9137" y="3843620"/>
                </a:lnTo>
                <a:lnTo>
                  <a:pt x="0" y="3915266"/>
                </a:lnTo>
                <a:lnTo>
                  <a:pt x="4806295" y="3915266"/>
                </a:lnTo>
                <a:lnTo>
                  <a:pt x="4806295" y="0"/>
                </a:lnTo>
                <a:close/>
              </a:path>
            </a:pathLst>
          </a:custGeom>
          <a:solidFill>
            <a:srgbClr val="B4C3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52576" y="4186766"/>
            <a:ext cx="2643505" cy="2508885"/>
          </a:xfrm>
          <a:custGeom>
            <a:avLst/>
            <a:gdLst/>
            <a:ahLst/>
            <a:cxnLst/>
            <a:rect l="l" t="t" r="r" b="b"/>
            <a:pathLst>
              <a:path w="2643504" h="2508884">
                <a:moveTo>
                  <a:pt x="2567449" y="0"/>
                </a:moveTo>
                <a:lnTo>
                  <a:pt x="2270842" y="56061"/>
                </a:lnTo>
                <a:lnTo>
                  <a:pt x="378047" y="747957"/>
                </a:lnTo>
                <a:lnTo>
                  <a:pt x="290131" y="788723"/>
                </a:lnTo>
                <a:lnTo>
                  <a:pt x="118205" y="911783"/>
                </a:lnTo>
                <a:lnTo>
                  <a:pt x="0" y="1118284"/>
                </a:lnTo>
                <a:lnTo>
                  <a:pt x="73247" y="1409373"/>
                </a:lnTo>
                <a:lnTo>
                  <a:pt x="670642" y="2320713"/>
                </a:lnTo>
                <a:lnTo>
                  <a:pt x="719934" y="2383290"/>
                </a:lnTo>
                <a:lnTo>
                  <a:pt x="850093" y="2487586"/>
                </a:lnTo>
                <a:lnTo>
                  <a:pt x="1034545" y="2508445"/>
                </a:lnTo>
                <a:lnTo>
                  <a:pt x="1246714" y="2320713"/>
                </a:lnTo>
                <a:lnTo>
                  <a:pt x="2572581" y="281601"/>
                </a:lnTo>
                <a:lnTo>
                  <a:pt x="2608588" y="215926"/>
                </a:lnTo>
                <a:lnTo>
                  <a:pt x="2643454" y="87673"/>
                </a:lnTo>
                <a:lnTo>
                  <a:pt x="2567449" y="0"/>
                </a:lnTo>
                <a:close/>
              </a:path>
            </a:pathLst>
          </a:custGeom>
          <a:solidFill>
            <a:srgbClr val="F47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5372438"/>
            <a:ext cx="4392295" cy="1336675"/>
          </a:xfrm>
          <a:custGeom>
            <a:avLst/>
            <a:gdLst/>
            <a:ahLst/>
            <a:cxnLst/>
            <a:rect l="l" t="t" r="r" b="b"/>
            <a:pathLst>
              <a:path w="4392295" h="1336675">
                <a:moveTo>
                  <a:pt x="3267454" y="0"/>
                </a:moveTo>
                <a:lnTo>
                  <a:pt x="2880360" y="56061"/>
                </a:lnTo>
                <a:lnTo>
                  <a:pt x="0" y="1110644"/>
                </a:lnTo>
                <a:lnTo>
                  <a:pt x="0" y="1336209"/>
                </a:lnTo>
                <a:lnTo>
                  <a:pt x="4392155" y="1336209"/>
                </a:lnTo>
                <a:lnTo>
                  <a:pt x="4388011" y="1295008"/>
                </a:lnTo>
                <a:lnTo>
                  <a:pt x="4375010" y="1248955"/>
                </a:lnTo>
                <a:lnTo>
                  <a:pt x="4352293" y="1197761"/>
                </a:lnTo>
                <a:lnTo>
                  <a:pt x="4319003" y="1141137"/>
                </a:lnTo>
                <a:lnTo>
                  <a:pt x="3761219" y="281601"/>
                </a:lnTo>
                <a:lnTo>
                  <a:pt x="3706738" y="215926"/>
                </a:lnTo>
                <a:lnTo>
                  <a:pt x="3542531" y="87673"/>
                </a:lnTo>
                <a:lnTo>
                  <a:pt x="3267454" y="0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60080" y="2066061"/>
            <a:ext cx="5758180" cy="10331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indent="1008380">
              <a:lnSpc>
                <a:spcPct val="100000"/>
              </a:lnSpc>
              <a:spcBef>
                <a:spcPts val="110"/>
              </a:spcBef>
            </a:pPr>
            <a:r>
              <a:rPr sz="3300" spc="-15" dirty="0">
                <a:solidFill>
                  <a:srgbClr val="3D3D3D"/>
                </a:solidFill>
              </a:rPr>
              <a:t>MIDTOWN </a:t>
            </a:r>
            <a:r>
              <a:rPr sz="3300" spc="-10" dirty="0">
                <a:solidFill>
                  <a:srgbClr val="3D3D3D"/>
                </a:solidFill>
              </a:rPr>
              <a:t>AREA  </a:t>
            </a:r>
            <a:r>
              <a:rPr sz="3300" spc="-30" dirty="0">
                <a:solidFill>
                  <a:srgbClr val="3D3D3D"/>
                </a:solidFill>
              </a:rPr>
              <a:t>TRANSPORTATION</a:t>
            </a:r>
            <a:r>
              <a:rPr sz="3300" spc="-40" dirty="0">
                <a:solidFill>
                  <a:srgbClr val="3D3D3D"/>
                </a:solidFill>
              </a:rPr>
              <a:t> </a:t>
            </a:r>
            <a:r>
              <a:rPr sz="3300" spc="0" dirty="0">
                <a:solidFill>
                  <a:srgbClr val="3D3D3D"/>
                </a:solidFill>
              </a:rPr>
              <a:t>PLAN</a:t>
            </a:r>
            <a:endParaRPr sz="3300"/>
          </a:p>
        </p:txBody>
      </p:sp>
      <p:sp>
        <p:nvSpPr>
          <p:cNvPr id="6" name="object 6"/>
          <p:cNvSpPr txBox="1"/>
          <p:nvPr/>
        </p:nvSpPr>
        <p:spPr>
          <a:xfrm>
            <a:off x="2419616" y="3587000"/>
            <a:ext cx="4038600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-40" dirty="0">
                <a:solidFill>
                  <a:srgbClr val="3D3D3D"/>
                </a:solidFill>
                <a:latin typeface="Arial Black"/>
                <a:cs typeface="Arial Black"/>
              </a:rPr>
              <a:t>CRPTA </a:t>
            </a:r>
            <a:r>
              <a:rPr sz="2300" b="1" spc="-10" dirty="0">
                <a:solidFill>
                  <a:srgbClr val="3D3D3D"/>
                </a:solidFill>
                <a:latin typeface="Arial Black"/>
                <a:cs typeface="Arial Black"/>
              </a:rPr>
              <a:t>BOARD</a:t>
            </a:r>
            <a:r>
              <a:rPr sz="2300" b="1" spc="114" dirty="0">
                <a:solidFill>
                  <a:srgbClr val="3D3D3D"/>
                </a:solidFill>
                <a:latin typeface="Arial Black"/>
                <a:cs typeface="Arial Black"/>
              </a:rPr>
              <a:t> </a:t>
            </a:r>
            <a:r>
              <a:rPr sz="2300" b="1" spc="-10" dirty="0">
                <a:solidFill>
                  <a:srgbClr val="3D3D3D"/>
                </a:solidFill>
                <a:latin typeface="Arial Black"/>
                <a:cs typeface="Arial Black"/>
              </a:rPr>
              <a:t>BRIEFING</a:t>
            </a:r>
            <a:endParaRPr sz="230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03668" y="6168656"/>
            <a:ext cx="2423795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-5" dirty="0">
                <a:solidFill>
                  <a:srgbClr val="282828"/>
                </a:solidFill>
                <a:latin typeface="Arial"/>
                <a:cs typeface="Arial"/>
              </a:rPr>
              <a:t>February 20,</a:t>
            </a:r>
            <a:r>
              <a:rPr sz="2300" spc="75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2300" spc="-10" dirty="0">
                <a:solidFill>
                  <a:srgbClr val="282828"/>
                </a:solidFill>
                <a:latin typeface="Arial"/>
                <a:cs typeface="Arial"/>
              </a:rPr>
              <a:t>2018</a:t>
            </a:r>
            <a:endParaRPr sz="23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47365" y="1246632"/>
            <a:ext cx="1288678" cy="899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6927" y="6269748"/>
            <a:ext cx="1886712" cy="4450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9468" y="1596669"/>
            <a:ext cx="4781550" cy="4279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15" dirty="0"/>
              <a:t>Options Being Considered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66394" y="2327564"/>
            <a:ext cx="9141460" cy="415544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295910" indent="-283210">
              <a:lnSpc>
                <a:spcPct val="100000"/>
              </a:lnSpc>
              <a:spcBef>
                <a:spcPts val="425"/>
              </a:spcBef>
              <a:buChar char="•"/>
              <a:tabLst>
                <a:tab pos="295275" algn="l"/>
                <a:tab pos="295910" algn="l"/>
              </a:tabLst>
            </a:pPr>
            <a:r>
              <a:rPr sz="2100" spc="0" dirty="0">
                <a:solidFill>
                  <a:srgbClr val="282828"/>
                </a:solidFill>
                <a:latin typeface="Arial"/>
                <a:cs typeface="Arial"/>
              </a:rPr>
              <a:t>Beard St and </a:t>
            </a:r>
            <a:r>
              <a:rPr sz="2100" spc="5" dirty="0">
                <a:solidFill>
                  <a:srgbClr val="282828"/>
                </a:solidFill>
                <a:latin typeface="Arial"/>
                <a:cs typeface="Arial"/>
              </a:rPr>
              <a:t>North </a:t>
            </a:r>
            <a:r>
              <a:rPr sz="2100" spc="0" dirty="0">
                <a:solidFill>
                  <a:srgbClr val="282828"/>
                </a:solidFill>
                <a:latin typeface="Arial"/>
                <a:cs typeface="Arial"/>
              </a:rPr>
              <a:t>Gadsden St</a:t>
            </a:r>
            <a:r>
              <a:rPr sz="2100" spc="434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2100" spc="0" dirty="0">
                <a:solidFill>
                  <a:srgbClr val="282828"/>
                </a:solidFill>
                <a:latin typeface="Arial"/>
                <a:cs typeface="Arial"/>
              </a:rPr>
              <a:t>Realignment</a:t>
            </a:r>
            <a:endParaRPr sz="2100">
              <a:latin typeface="Arial"/>
              <a:cs typeface="Arial"/>
            </a:endParaRPr>
          </a:p>
          <a:p>
            <a:pPr marL="295910" indent="-283210">
              <a:lnSpc>
                <a:spcPct val="100000"/>
              </a:lnSpc>
              <a:spcBef>
                <a:spcPts val="340"/>
              </a:spcBef>
              <a:buChar char="•"/>
              <a:tabLst>
                <a:tab pos="295275" algn="l"/>
                <a:tab pos="295910" algn="l"/>
              </a:tabLst>
            </a:pPr>
            <a:r>
              <a:rPr sz="2100" dirty="0">
                <a:solidFill>
                  <a:srgbClr val="282828"/>
                </a:solidFill>
                <a:latin typeface="Arial"/>
                <a:cs typeface="Arial"/>
              </a:rPr>
              <a:t>Sidewalk</a:t>
            </a:r>
            <a:r>
              <a:rPr sz="2100" spc="155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2100" spc="5" dirty="0">
                <a:solidFill>
                  <a:srgbClr val="282828"/>
                </a:solidFill>
                <a:latin typeface="Arial"/>
                <a:cs typeface="Arial"/>
              </a:rPr>
              <a:t>Connectivity</a:t>
            </a:r>
            <a:endParaRPr sz="2100">
              <a:latin typeface="Arial"/>
              <a:cs typeface="Arial"/>
            </a:endParaRPr>
          </a:p>
          <a:p>
            <a:pPr marL="295910" indent="-283210">
              <a:lnSpc>
                <a:spcPct val="100000"/>
              </a:lnSpc>
              <a:spcBef>
                <a:spcPts val="310"/>
              </a:spcBef>
              <a:buChar char="•"/>
              <a:tabLst>
                <a:tab pos="295275" algn="l"/>
                <a:tab pos="295910" algn="l"/>
              </a:tabLst>
            </a:pPr>
            <a:r>
              <a:rPr sz="2100" spc="5" dirty="0">
                <a:solidFill>
                  <a:srgbClr val="282828"/>
                </a:solidFill>
                <a:latin typeface="Arial"/>
                <a:cs typeface="Arial"/>
              </a:rPr>
              <a:t>North </a:t>
            </a:r>
            <a:r>
              <a:rPr sz="2100" spc="0" dirty="0">
                <a:solidFill>
                  <a:srgbClr val="282828"/>
                </a:solidFill>
                <a:latin typeface="Arial"/>
                <a:cs typeface="Arial"/>
              </a:rPr>
              <a:t>Gadsden St corridor </a:t>
            </a:r>
            <a:r>
              <a:rPr sz="2100" spc="5" dirty="0">
                <a:solidFill>
                  <a:srgbClr val="282828"/>
                </a:solidFill>
                <a:latin typeface="Arial"/>
                <a:cs typeface="Arial"/>
              </a:rPr>
              <a:t>improvements </a:t>
            </a:r>
            <a:r>
              <a:rPr sz="2100" spc="10" dirty="0">
                <a:solidFill>
                  <a:srgbClr val="282828"/>
                </a:solidFill>
                <a:latin typeface="Arial"/>
                <a:cs typeface="Arial"/>
              </a:rPr>
              <a:t>from </a:t>
            </a:r>
            <a:r>
              <a:rPr sz="2100" spc="-5" dirty="0">
                <a:solidFill>
                  <a:srgbClr val="282828"/>
                </a:solidFill>
                <a:latin typeface="Arial"/>
                <a:cs typeface="Arial"/>
              </a:rPr>
              <a:t>6</a:t>
            </a:r>
            <a:r>
              <a:rPr sz="2175" spc="-7" baseline="24904" dirty="0">
                <a:solidFill>
                  <a:srgbClr val="282828"/>
                </a:solidFill>
                <a:latin typeface="Arial"/>
                <a:cs typeface="Arial"/>
              </a:rPr>
              <a:t>th </a:t>
            </a:r>
            <a:r>
              <a:rPr sz="2100" spc="-5" dirty="0">
                <a:solidFill>
                  <a:srgbClr val="282828"/>
                </a:solidFill>
                <a:latin typeface="Arial"/>
                <a:cs typeface="Arial"/>
              </a:rPr>
              <a:t>Ave </a:t>
            </a:r>
            <a:r>
              <a:rPr sz="2100" spc="25" dirty="0">
                <a:solidFill>
                  <a:srgbClr val="282828"/>
                </a:solidFill>
                <a:latin typeface="Arial"/>
                <a:cs typeface="Arial"/>
              </a:rPr>
              <a:t>to</a:t>
            </a:r>
            <a:r>
              <a:rPr sz="2100" spc="105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2100" spc="5" dirty="0">
                <a:solidFill>
                  <a:srgbClr val="282828"/>
                </a:solidFill>
                <a:latin typeface="Arial"/>
                <a:cs typeface="Arial"/>
              </a:rPr>
              <a:t>Thomasville </a:t>
            </a:r>
            <a:r>
              <a:rPr sz="2100" spc="25" dirty="0">
                <a:solidFill>
                  <a:srgbClr val="282828"/>
                </a:solidFill>
                <a:latin typeface="Arial"/>
                <a:cs typeface="Arial"/>
              </a:rPr>
              <a:t>Rd</a:t>
            </a:r>
            <a:endParaRPr sz="2100">
              <a:latin typeface="Arial"/>
              <a:cs typeface="Arial"/>
            </a:endParaRPr>
          </a:p>
          <a:p>
            <a:pPr marL="295275" indent="-282575">
              <a:lnSpc>
                <a:spcPct val="100000"/>
              </a:lnSpc>
              <a:spcBef>
                <a:spcPts val="310"/>
              </a:spcBef>
              <a:buChar char="•"/>
              <a:tabLst>
                <a:tab pos="295275" algn="l"/>
                <a:tab pos="295910" algn="l"/>
              </a:tabLst>
            </a:pPr>
            <a:r>
              <a:rPr sz="2100" spc="10" dirty="0">
                <a:solidFill>
                  <a:srgbClr val="282828"/>
                </a:solidFill>
                <a:latin typeface="Arial"/>
                <a:cs typeface="Arial"/>
              </a:rPr>
              <a:t>Placemaking/Complete</a:t>
            </a:r>
            <a:r>
              <a:rPr sz="2100" spc="110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2100" spc="0" dirty="0">
                <a:solidFill>
                  <a:srgbClr val="282828"/>
                </a:solidFill>
                <a:latin typeface="Arial"/>
                <a:cs typeface="Arial"/>
              </a:rPr>
              <a:t>Streets</a:t>
            </a:r>
            <a:endParaRPr sz="2100">
              <a:latin typeface="Arial"/>
              <a:cs typeface="Arial"/>
            </a:endParaRPr>
          </a:p>
          <a:p>
            <a:pPr marL="295910" marR="5080" indent="-283210">
              <a:lnSpc>
                <a:spcPts val="2330"/>
              </a:lnSpc>
              <a:spcBef>
                <a:spcPts val="550"/>
              </a:spcBef>
              <a:buChar char="•"/>
              <a:tabLst>
                <a:tab pos="295275" algn="l"/>
                <a:tab pos="295910" algn="l"/>
              </a:tabLst>
            </a:pPr>
            <a:r>
              <a:rPr sz="2100" spc="0" dirty="0">
                <a:solidFill>
                  <a:srgbClr val="282828"/>
                </a:solidFill>
                <a:latin typeface="Arial"/>
                <a:cs typeface="Arial"/>
              </a:rPr>
              <a:t>One-way </a:t>
            </a:r>
            <a:r>
              <a:rPr sz="2100" spc="5" dirty="0">
                <a:solidFill>
                  <a:srgbClr val="282828"/>
                </a:solidFill>
                <a:latin typeface="Arial"/>
                <a:cs typeface="Arial"/>
              </a:rPr>
              <a:t>southbound </a:t>
            </a:r>
            <a:r>
              <a:rPr sz="2100" spc="0" dirty="0">
                <a:solidFill>
                  <a:srgbClr val="282828"/>
                </a:solidFill>
                <a:latin typeface="Arial"/>
                <a:cs typeface="Arial"/>
              </a:rPr>
              <a:t>of </a:t>
            </a:r>
            <a:r>
              <a:rPr sz="2100" spc="5" dirty="0">
                <a:solidFill>
                  <a:srgbClr val="282828"/>
                </a:solidFill>
                <a:latin typeface="Arial"/>
                <a:cs typeface="Arial"/>
              </a:rPr>
              <a:t>Thomasville </a:t>
            </a:r>
            <a:r>
              <a:rPr sz="2100" spc="10" dirty="0">
                <a:solidFill>
                  <a:srgbClr val="282828"/>
                </a:solidFill>
                <a:latin typeface="Arial"/>
                <a:cs typeface="Arial"/>
              </a:rPr>
              <a:t>Rd from </a:t>
            </a:r>
            <a:r>
              <a:rPr sz="2100" spc="25" dirty="0">
                <a:solidFill>
                  <a:srgbClr val="282828"/>
                </a:solidFill>
                <a:latin typeface="Arial"/>
                <a:cs typeface="Arial"/>
              </a:rPr>
              <a:t>N </a:t>
            </a:r>
            <a:r>
              <a:rPr sz="2100" spc="0" dirty="0">
                <a:solidFill>
                  <a:srgbClr val="282828"/>
                </a:solidFill>
                <a:latin typeface="Arial"/>
                <a:cs typeface="Arial"/>
              </a:rPr>
              <a:t>Gadsden St to </a:t>
            </a:r>
            <a:r>
              <a:rPr sz="2100" spc="25" dirty="0">
                <a:solidFill>
                  <a:srgbClr val="282828"/>
                </a:solidFill>
                <a:latin typeface="Arial"/>
                <a:cs typeface="Arial"/>
              </a:rPr>
              <a:t>N </a:t>
            </a:r>
            <a:r>
              <a:rPr sz="2100" spc="-5" dirty="0">
                <a:solidFill>
                  <a:srgbClr val="282828"/>
                </a:solidFill>
                <a:latin typeface="Arial"/>
                <a:cs typeface="Arial"/>
              </a:rPr>
              <a:t>Monroe  </a:t>
            </a:r>
            <a:r>
              <a:rPr sz="2100" spc="0" dirty="0">
                <a:solidFill>
                  <a:srgbClr val="282828"/>
                </a:solidFill>
                <a:latin typeface="Arial"/>
                <a:cs typeface="Arial"/>
              </a:rPr>
              <a:t>St</a:t>
            </a:r>
            <a:endParaRPr sz="2100">
              <a:latin typeface="Arial"/>
              <a:cs typeface="Arial"/>
            </a:endParaRPr>
          </a:p>
          <a:p>
            <a:pPr marL="295275" indent="-282575">
              <a:lnSpc>
                <a:spcPct val="100000"/>
              </a:lnSpc>
              <a:spcBef>
                <a:spcPts val="265"/>
              </a:spcBef>
              <a:buChar char="•"/>
              <a:tabLst>
                <a:tab pos="295275" algn="l"/>
                <a:tab pos="295910" algn="l"/>
              </a:tabLst>
            </a:pPr>
            <a:r>
              <a:rPr sz="2100" spc="0" dirty="0">
                <a:solidFill>
                  <a:srgbClr val="282828"/>
                </a:solidFill>
                <a:latin typeface="Arial"/>
                <a:cs typeface="Arial"/>
              </a:rPr>
              <a:t>One-way </a:t>
            </a:r>
            <a:r>
              <a:rPr sz="2100" spc="5" dirty="0">
                <a:solidFill>
                  <a:srgbClr val="282828"/>
                </a:solidFill>
                <a:latin typeface="Arial"/>
                <a:cs typeface="Arial"/>
              </a:rPr>
              <a:t>southbound </a:t>
            </a:r>
            <a:r>
              <a:rPr sz="2100" spc="0" dirty="0">
                <a:solidFill>
                  <a:srgbClr val="282828"/>
                </a:solidFill>
                <a:latin typeface="Arial"/>
                <a:cs typeface="Arial"/>
              </a:rPr>
              <a:t>of </a:t>
            </a:r>
            <a:r>
              <a:rPr sz="2100" spc="5" dirty="0">
                <a:solidFill>
                  <a:srgbClr val="282828"/>
                </a:solidFill>
                <a:latin typeface="Arial"/>
                <a:cs typeface="Arial"/>
              </a:rPr>
              <a:t>Thomasville </a:t>
            </a:r>
            <a:r>
              <a:rPr sz="2100" spc="10" dirty="0">
                <a:solidFill>
                  <a:srgbClr val="282828"/>
                </a:solidFill>
                <a:latin typeface="Arial"/>
                <a:cs typeface="Arial"/>
              </a:rPr>
              <a:t>Rd from </a:t>
            </a:r>
            <a:r>
              <a:rPr sz="2100" spc="25" dirty="0">
                <a:solidFill>
                  <a:srgbClr val="282828"/>
                </a:solidFill>
                <a:latin typeface="Arial"/>
                <a:cs typeface="Arial"/>
              </a:rPr>
              <a:t>N </a:t>
            </a:r>
            <a:r>
              <a:rPr sz="2100" spc="0" dirty="0">
                <a:solidFill>
                  <a:srgbClr val="282828"/>
                </a:solidFill>
                <a:latin typeface="Arial"/>
                <a:cs typeface="Arial"/>
              </a:rPr>
              <a:t>Gadsden</a:t>
            </a:r>
            <a:r>
              <a:rPr sz="2100" spc="175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2100" spc="0" dirty="0">
                <a:solidFill>
                  <a:srgbClr val="282828"/>
                </a:solidFill>
                <a:latin typeface="Arial"/>
                <a:cs typeface="Arial"/>
              </a:rPr>
              <a:t>St to </a:t>
            </a:r>
            <a:r>
              <a:rPr sz="2100" dirty="0">
                <a:solidFill>
                  <a:srgbClr val="282828"/>
                </a:solidFill>
                <a:latin typeface="Arial"/>
                <a:cs typeface="Arial"/>
              </a:rPr>
              <a:t>6</a:t>
            </a:r>
            <a:r>
              <a:rPr sz="2175" baseline="24904" dirty="0">
                <a:solidFill>
                  <a:srgbClr val="282828"/>
                </a:solidFill>
                <a:latin typeface="Arial"/>
                <a:cs typeface="Arial"/>
              </a:rPr>
              <a:t>th </a:t>
            </a:r>
            <a:r>
              <a:rPr sz="2100" dirty="0">
                <a:solidFill>
                  <a:srgbClr val="282828"/>
                </a:solidFill>
                <a:latin typeface="Arial"/>
                <a:cs typeface="Arial"/>
              </a:rPr>
              <a:t>Ave</a:t>
            </a:r>
            <a:endParaRPr sz="2100">
              <a:latin typeface="Arial"/>
              <a:cs typeface="Arial"/>
            </a:endParaRPr>
          </a:p>
          <a:p>
            <a:pPr marL="295910" marR="114300" indent="-283210">
              <a:lnSpc>
                <a:spcPts val="2330"/>
              </a:lnSpc>
              <a:spcBef>
                <a:spcPts val="545"/>
              </a:spcBef>
              <a:buChar char="•"/>
              <a:tabLst>
                <a:tab pos="295275" algn="l"/>
                <a:tab pos="295910" algn="l"/>
              </a:tabLst>
            </a:pPr>
            <a:r>
              <a:rPr sz="2100" spc="5" dirty="0">
                <a:solidFill>
                  <a:srgbClr val="282828"/>
                </a:solidFill>
                <a:latin typeface="Arial"/>
                <a:cs typeface="Arial"/>
              </a:rPr>
              <a:t>Thomasville, </a:t>
            </a:r>
            <a:r>
              <a:rPr sz="2100" spc="0" dirty="0">
                <a:solidFill>
                  <a:srgbClr val="282828"/>
                </a:solidFill>
                <a:latin typeface="Arial"/>
                <a:cs typeface="Arial"/>
              </a:rPr>
              <a:t>Meridian and </a:t>
            </a:r>
            <a:r>
              <a:rPr sz="2100" spc="25" dirty="0">
                <a:solidFill>
                  <a:srgbClr val="282828"/>
                </a:solidFill>
                <a:latin typeface="Arial"/>
                <a:cs typeface="Arial"/>
              </a:rPr>
              <a:t>N </a:t>
            </a:r>
            <a:r>
              <a:rPr sz="2100" spc="0" dirty="0">
                <a:solidFill>
                  <a:srgbClr val="282828"/>
                </a:solidFill>
                <a:latin typeface="Arial"/>
                <a:cs typeface="Arial"/>
              </a:rPr>
              <a:t>Gadsden </a:t>
            </a:r>
            <a:r>
              <a:rPr sz="2100" spc="5" dirty="0">
                <a:solidFill>
                  <a:srgbClr val="282828"/>
                </a:solidFill>
                <a:latin typeface="Arial"/>
                <a:cs typeface="Arial"/>
              </a:rPr>
              <a:t>Roundabout (includes all existing  movements)</a:t>
            </a:r>
            <a:endParaRPr sz="2100">
              <a:latin typeface="Arial"/>
              <a:cs typeface="Arial"/>
            </a:endParaRPr>
          </a:p>
          <a:p>
            <a:pPr marL="295910" marR="622935" indent="-283210">
              <a:lnSpc>
                <a:spcPts val="2330"/>
              </a:lnSpc>
              <a:spcBef>
                <a:spcPts val="500"/>
              </a:spcBef>
              <a:buChar char="•"/>
              <a:tabLst>
                <a:tab pos="295275" algn="l"/>
                <a:tab pos="295910" algn="l"/>
              </a:tabLst>
            </a:pPr>
            <a:r>
              <a:rPr sz="2100" spc="5" dirty="0">
                <a:solidFill>
                  <a:srgbClr val="282828"/>
                </a:solidFill>
                <a:latin typeface="Arial"/>
                <a:cs typeface="Arial"/>
              </a:rPr>
              <a:t>Thomasville, Meridian </a:t>
            </a:r>
            <a:r>
              <a:rPr sz="2100" spc="0" dirty="0">
                <a:solidFill>
                  <a:srgbClr val="282828"/>
                </a:solidFill>
                <a:latin typeface="Arial"/>
                <a:cs typeface="Arial"/>
              </a:rPr>
              <a:t>and </a:t>
            </a:r>
            <a:r>
              <a:rPr sz="2100" spc="25" dirty="0">
                <a:solidFill>
                  <a:srgbClr val="282828"/>
                </a:solidFill>
                <a:latin typeface="Arial"/>
                <a:cs typeface="Arial"/>
              </a:rPr>
              <a:t>N </a:t>
            </a:r>
            <a:r>
              <a:rPr sz="2100" spc="0" dirty="0">
                <a:solidFill>
                  <a:srgbClr val="282828"/>
                </a:solidFill>
                <a:latin typeface="Arial"/>
                <a:cs typeface="Arial"/>
              </a:rPr>
              <a:t>Gadsden </a:t>
            </a:r>
            <a:r>
              <a:rPr sz="2100" spc="5" dirty="0">
                <a:solidFill>
                  <a:srgbClr val="282828"/>
                </a:solidFill>
                <a:latin typeface="Arial"/>
                <a:cs typeface="Arial"/>
              </a:rPr>
              <a:t>Roundabout </a:t>
            </a:r>
            <a:r>
              <a:rPr sz="2100" spc="0" dirty="0">
                <a:solidFill>
                  <a:srgbClr val="282828"/>
                </a:solidFill>
                <a:latin typeface="Arial"/>
                <a:cs typeface="Arial"/>
              </a:rPr>
              <a:t>(No </a:t>
            </a:r>
            <a:r>
              <a:rPr sz="2100" spc="5" dirty="0">
                <a:solidFill>
                  <a:srgbClr val="282828"/>
                </a:solidFill>
                <a:latin typeface="Arial"/>
                <a:cs typeface="Arial"/>
              </a:rPr>
              <a:t>Gadsden </a:t>
            </a:r>
            <a:r>
              <a:rPr sz="2100" spc="-5" dirty="0">
                <a:solidFill>
                  <a:srgbClr val="282828"/>
                </a:solidFill>
                <a:latin typeface="Arial"/>
                <a:cs typeface="Arial"/>
              </a:rPr>
              <a:t>to  </a:t>
            </a:r>
            <a:r>
              <a:rPr sz="2100" spc="0" dirty="0">
                <a:solidFill>
                  <a:srgbClr val="282828"/>
                </a:solidFill>
                <a:latin typeface="Arial"/>
                <a:cs typeface="Arial"/>
              </a:rPr>
              <a:t>Meridian</a:t>
            </a:r>
            <a:r>
              <a:rPr sz="2100" spc="110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2100" spc="0" dirty="0">
                <a:solidFill>
                  <a:srgbClr val="282828"/>
                </a:solidFill>
                <a:latin typeface="Arial"/>
                <a:cs typeface="Arial"/>
              </a:rPr>
              <a:t>movement)</a:t>
            </a:r>
            <a:endParaRPr sz="2100">
              <a:latin typeface="Arial"/>
              <a:cs typeface="Arial"/>
            </a:endParaRPr>
          </a:p>
          <a:p>
            <a:pPr marL="295910" indent="-283210">
              <a:lnSpc>
                <a:spcPct val="100000"/>
              </a:lnSpc>
              <a:spcBef>
                <a:spcPts val="265"/>
              </a:spcBef>
              <a:buChar char="•"/>
              <a:tabLst>
                <a:tab pos="295910" algn="l"/>
                <a:tab pos="296545" algn="l"/>
              </a:tabLst>
            </a:pPr>
            <a:r>
              <a:rPr sz="2100" spc="-5" dirty="0">
                <a:solidFill>
                  <a:srgbClr val="282828"/>
                </a:solidFill>
                <a:latin typeface="Arial"/>
                <a:cs typeface="Arial"/>
              </a:rPr>
              <a:t>6</a:t>
            </a:r>
            <a:r>
              <a:rPr sz="2175" spc="-7" baseline="24904" dirty="0">
                <a:solidFill>
                  <a:srgbClr val="282828"/>
                </a:solidFill>
                <a:latin typeface="Arial"/>
                <a:cs typeface="Arial"/>
              </a:rPr>
              <a:t>th </a:t>
            </a:r>
            <a:r>
              <a:rPr sz="2100" spc="0" dirty="0">
                <a:solidFill>
                  <a:srgbClr val="282828"/>
                </a:solidFill>
                <a:latin typeface="Arial"/>
                <a:cs typeface="Arial"/>
              </a:rPr>
              <a:t>and </a:t>
            </a:r>
            <a:r>
              <a:rPr sz="2100" spc="-5" dirty="0">
                <a:solidFill>
                  <a:srgbClr val="282828"/>
                </a:solidFill>
                <a:latin typeface="Arial"/>
                <a:cs typeface="Arial"/>
              </a:rPr>
              <a:t>7</a:t>
            </a:r>
            <a:r>
              <a:rPr sz="2175" spc="-7" baseline="24904" dirty="0">
                <a:solidFill>
                  <a:srgbClr val="282828"/>
                </a:solidFill>
                <a:latin typeface="Arial"/>
                <a:cs typeface="Arial"/>
              </a:rPr>
              <a:t>th </a:t>
            </a:r>
            <a:r>
              <a:rPr sz="2100" spc="-5" dirty="0">
                <a:solidFill>
                  <a:srgbClr val="282828"/>
                </a:solidFill>
                <a:latin typeface="Arial"/>
                <a:cs typeface="Arial"/>
              </a:rPr>
              <a:t>Ave </a:t>
            </a:r>
            <a:r>
              <a:rPr sz="2100" spc="5" dirty="0">
                <a:solidFill>
                  <a:srgbClr val="282828"/>
                </a:solidFill>
                <a:latin typeface="Arial"/>
                <a:cs typeface="Arial"/>
              </a:rPr>
              <a:t>Bi-Directional</a:t>
            </a:r>
            <a:r>
              <a:rPr sz="2100" spc="100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2100" spc="0" dirty="0">
                <a:solidFill>
                  <a:srgbClr val="282828"/>
                </a:solidFill>
                <a:latin typeface="Arial"/>
                <a:cs typeface="Arial"/>
              </a:rPr>
              <a:t>Roadways</a:t>
            </a:r>
            <a:endParaRPr sz="21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476419" y="1283220"/>
            <a:ext cx="1069539" cy="755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3921"/>
            <a:ext cx="10058400" cy="48676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9468" y="1596669"/>
            <a:ext cx="4781550" cy="4279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15" dirty="0"/>
              <a:t>Options Being Considered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66394" y="2327564"/>
            <a:ext cx="9141460" cy="415544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295910" indent="-283210">
              <a:lnSpc>
                <a:spcPct val="100000"/>
              </a:lnSpc>
              <a:spcBef>
                <a:spcPts val="425"/>
              </a:spcBef>
              <a:buChar char="•"/>
              <a:tabLst>
                <a:tab pos="295275" algn="l"/>
                <a:tab pos="295910" algn="l"/>
              </a:tabLst>
            </a:pPr>
            <a:r>
              <a:rPr sz="2100" spc="0" dirty="0">
                <a:solidFill>
                  <a:srgbClr val="282828"/>
                </a:solidFill>
                <a:latin typeface="Arial"/>
                <a:cs typeface="Arial"/>
              </a:rPr>
              <a:t>Beard St and </a:t>
            </a:r>
            <a:r>
              <a:rPr sz="2100" spc="5" dirty="0">
                <a:solidFill>
                  <a:srgbClr val="282828"/>
                </a:solidFill>
                <a:latin typeface="Arial"/>
                <a:cs typeface="Arial"/>
              </a:rPr>
              <a:t>North </a:t>
            </a:r>
            <a:r>
              <a:rPr sz="2100" spc="0" dirty="0">
                <a:solidFill>
                  <a:srgbClr val="282828"/>
                </a:solidFill>
                <a:latin typeface="Arial"/>
                <a:cs typeface="Arial"/>
              </a:rPr>
              <a:t>Gadsden St</a:t>
            </a:r>
            <a:r>
              <a:rPr sz="2100" spc="434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2100" spc="0" dirty="0">
                <a:solidFill>
                  <a:srgbClr val="282828"/>
                </a:solidFill>
                <a:latin typeface="Arial"/>
                <a:cs typeface="Arial"/>
              </a:rPr>
              <a:t>Realignment</a:t>
            </a:r>
            <a:endParaRPr sz="2100">
              <a:latin typeface="Arial"/>
              <a:cs typeface="Arial"/>
            </a:endParaRPr>
          </a:p>
          <a:p>
            <a:pPr marL="295910" indent="-283210">
              <a:lnSpc>
                <a:spcPct val="100000"/>
              </a:lnSpc>
              <a:spcBef>
                <a:spcPts val="340"/>
              </a:spcBef>
              <a:buChar char="•"/>
              <a:tabLst>
                <a:tab pos="295275" algn="l"/>
                <a:tab pos="295910" algn="l"/>
              </a:tabLst>
            </a:pPr>
            <a:r>
              <a:rPr sz="2100" dirty="0">
                <a:solidFill>
                  <a:srgbClr val="BEBEBE"/>
                </a:solidFill>
                <a:latin typeface="Arial"/>
                <a:cs typeface="Arial"/>
              </a:rPr>
              <a:t>Sidewalk</a:t>
            </a:r>
            <a:r>
              <a:rPr sz="2100" spc="155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Connectivity</a:t>
            </a:r>
            <a:endParaRPr sz="2100">
              <a:latin typeface="Arial"/>
              <a:cs typeface="Arial"/>
            </a:endParaRPr>
          </a:p>
          <a:p>
            <a:pPr marL="295910" indent="-283210">
              <a:lnSpc>
                <a:spcPct val="100000"/>
              </a:lnSpc>
              <a:spcBef>
                <a:spcPts val="310"/>
              </a:spcBef>
              <a:buChar char="•"/>
              <a:tabLst>
                <a:tab pos="295275" algn="l"/>
                <a:tab pos="295910" algn="l"/>
              </a:tabLst>
            </a:pP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North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Gadsden St corridor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improvements </a:t>
            </a:r>
            <a:r>
              <a:rPr sz="2100" spc="10" dirty="0">
                <a:solidFill>
                  <a:srgbClr val="BEBEBE"/>
                </a:solidFill>
                <a:latin typeface="Arial"/>
                <a:cs typeface="Arial"/>
              </a:rPr>
              <a:t>from </a:t>
            </a:r>
            <a:r>
              <a:rPr sz="2100" spc="-5" dirty="0">
                <a:solidFill>
                  <a:srgbClr val="BEBEBE"/>
                </a:solidFill>
                <a:latin typeface="Arial"/>
                <a:cs typeface="Arial"/>
              </a:rPr>
              <a:t>6</a:t>
            </a:r>
            <a:r>
              <a:rPr sz="2175" spc="-7" baseline="24904" dirty="0">
                <a:solidFill>
                  <a:srgbClr val="BEBEBE"/>
                </a:solidFill>
                <a:latin typeface="Arial"/>
                <a:cs typeface="Arial"/>
              </a:rPr>
              <a:t>th </a:t>
            </a:r>
            <a:r>
              <a:rPr sz="2100" spc="-5" dirty="0">
                <a:solidFill>
                  <a:srgbClr val="BEBEBE"/>
                </a:solidFill>
                <a:latin typeface="Arial"/>
                <a:cs typeface="Arial"/>
              </a:rPr>
              <a:t>Ave </a:t>
            </a:r>
            <a:r>
              <a:rPr sz="2100" spc="25" dirty="0">
                <a:solidFill>
                  <a:srgbClr val="BEBEBE"/>
                </a:solidFill>
                <a:latin typeface="Arial"/>
                <a:cs typeface="Arial"/>
              </a:rPr>
              <a:t>to</a:t>
            </a:r>
            <a:r>
              <a:rPr sz="2100" spc="105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Thomasville </a:t>
            </a:r>
            <a:r>
              <a:rPr sz="2100" spc="25" dirty="0">
                <a:solidFill>
                  <a:srgbClr val="BEBEBE"/>
                </a:solidFill>
                <a:latin typeface="Arial"/>
                <a:cs typeface="Arial"/>
              </a:rPr>
              <a:t>Rd</a:t>
            </a:r>
            <a:endParaRPr sz="2100">
              <a:latin typeface="Arial"/>
              <a:cs typeface="Arial"/>
            </a:endParaRPr>
          </a:p>
          <a:p>
            <a:pPr marL="295275" indent="-282575">
              <a:lnSpc>
                <a:spcPct val="100000"/>
              </a:lnSpc>
              <a:spcBef>
                <a:spcPts val="310"/>
              </a:spcBef>
              <a:buChar char="•"/>
              <a:tabLst>
                <a:tab pos="295275" algn="l"/>
                <a:tab pos="295910" algn="l"/>
              </a:tabLst>
            </a:pPr>
            <a:r>
              <a:rPr sz="2100" spc="10" dirty="0">
                <a:solidFill>
                  <a:srgbClr val="BEBEBE"/>
                </a:solidFill>
                <a:latin typeface="Arial"/>
                <a:cs typeface="Arial"/>
              </a:rPr>
              <a:t>Placemaking/Complete</a:t>
            </a:r>
            <a:r>
              <a:rPr sz="2100" spc="110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Streets</a:t>
            </a:r>
            <a:endParaRPr sz="2100">
              <a:latin typeface="Arial"/>
              <a:cs typeface="Arial"/>
            </a:endParaRPr>
          </a:p>
          <a:p>
            <a:pPr marL="295910" marR="5080" indent="-283210">
              <a:lnSpc>
                <a:spcPts val="2330"/>
              </a:lnSpc>
              <a:spcBef>
                <a:spcPts val="550"/>
              </a:spcBef>
              <a:buChar char="•"/>
              <a:tabLst>
                <a:tab pos="295275" algn="l"/>
                <a:tab pos="295910" algn="l"/>
              </a:tabLst>
            </a:pP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One-way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southbound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of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Thomasville </a:t>
            </a:r>
            <a:r>
              <a:rPr sz="2100" spc="10" dirty="0">
                <a:solidFill>
                  <a:srgbClr val="BEBEBE"/>
                </a:solidFill>
                <a:latin typeface="Arial"/>
                <a:cs typeface="Arial"/>
              </a:rPr>
              <a:t>Rd from </a:t>
            </a:r>
            <a:r>
              <a:rPr sz="2100" spc="25" dirty="0">
                <a:solidFill>
                  <a:srgbClr val="BEBEBE"/>
                </a:solidFill>
                <a:latin typeface="Arial"/>
                <a:cs typeface="Arial"/>
              </a:rPr>
              <a:t>N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Gadsden St to </a:t>
            </a:r>
            <a:r>
              <a:rPr sz="2100" spc="25" dirty="0">
                <a:solidFill>
                  <a:srgbClr val="BEBEBE"/>
                </a:solidFill>
                <a:latin typeface="Arial"/>
                <a:cs typeface="Arial"/>
              </a:rPr>
              <a:t>N </a:t>
            </a:r>
            <a:r>
              <a:rPr sz="2100" spc="-5" dirty="0">
                <a:solidFill>
                  <a:srgbClr val="BEBEBE"/>
                </a:solidFill>
                <a:latin typeface="Arial"/>
                <a:cs typeface="Arial"/>
              </a:rPr>
              <a:t>Monroe 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St</a:t>
            </a:r>
            <a:endParaRPr sz="2100">
              <a:latin typeface="Arial"/>
              <a:cs typeface="Arial"/>
            </a:endParaRPr>
          </a:p>
          <a:p>
            <a:pPr marL="295275" indent="-282575">
              <a:lnSpc>
                <a:spcPct val="100000"/>
              </a:lnSpc>
              <a:spcBef>
                <a:spcPts val="265"/>
              </a:spcBef>
              <a:buChar char="•"/>
              <a:tabLst>
                <a:tab pos="295275" algn="l"/>
                <a:tab pos="295910" algn="l"/>
              </a:tabLst>
            </a:pP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One-way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southbound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of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Thomasville </a:t>
            </a:r>
            <a:r>
              <a:rPr sz="2100" spc="10" dirty="0">
                <a:solidFill>
                  <a:srgbClr val="BEBEBE"/>
                </a:solidFill>
                <a:latin typeface="Arial"/>
                <a:cs typeface="Arial"/>
              </a:rPr>
              <a:t>Rd from </a:t>
            </a:r>
            <a:r>
              <a:rPr sz="2100" spc="25" dirty="0">
                <a:solidFill>
                  <a:srgbClr val="BEBEBE"/>
                </a:solidFill>
                <a:latin typeface="Arial"/>
                <a:cs typeface="Arial"/>
              </a:rPr>
              <a:t>N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Gadsden</a:t>
            </a:r>
            <a:r>
              <a:rPr sz="2100" spc="175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St to </a:t>
            </a:r>
            <a:r>
              <a:rPr sz="2100" dirty="0">
                <a:solidFill>
                  <a:srgbClr val="BEBEBE"/>
                </a:solidFill>
                <a:latin typeface="Arial"/>
                <a:cs typeface="Arial"/>
              </a:rPr>
              <a:t>6</a:t>
            </a:r>
            <a:r>
              <a:rPr sz="2175" baseline="24904" dirty="0">
                <a:solidFill>
                  <a:srgbClr val="BEBEBE"/>
                </a:solidFill>
                <a:latin typeface="Arial"/>
                <a:cs typeface="Arial"/>
              </a:rPr>
              <a:t>th </a:t>
            </a:r>
            <a:r>
              <a:rPr sz="2100" dirty="0">
                <a:solidFill>
                  <a:srgbClr val="BEBEBE"/>
                </a:solidFill>
                <a:latin typeface="Arial"/>
                <a:cs typeface="Arial"/>
              </a:rPr>
              <a:t>Ave</a:t>
            </a:r>
            <a:endParaRPr sz="2100">
              <a:latin typeface="Arial"/>
              <a:cs typeface="Arial"/>
            </a:endParaRPr>
          </a:p>
          <a:p>
            <a:pPr marL="295910" marR="114300" indent="-283210">
              <a:lnSpc>
                <a:spcPts val="2330"/>
              </a:lnSpc>
              <a:spcBef>
                <a:spcPts val="545"/>
              </a:spcBef>
              <a:buChar char="•"/>
              <a:tabLst>
                <a:tab pos="295275" algn="l"/>
                <a:tab pos="295910" algn="l"/>
              </a:tabLst>
            </a:pP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Thomasville,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Meridian and </a:t>
            </a:r>
            <a:r>
              <a:rPr sz="2100" spc="25" dirty="0">
                <a:solidFill>
                  <a:srgbClr val="BEBEBE"/>
                </a:solidFill>
                <a:latin typeface="Arial"/>
                <a:cs typeface="Arial"/>
              </a:rPr>
              <a:t>N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Gadsden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Roundabout (includes all existing  movements)</a:t>
            </a:r>
            <a:endParaRPr sz="2100">
              <a:latin typeface="Arial"/>
              <a:cs typeface="Arial"/>
            </a:endParaRPr>
          </a:p>
          <a:p>
            <a:pPr marL="295910" marR="622935" indent="-283210">
              <a:lnSpc>
                <a:spcPts val="2330"/>
              </a:lnSpc>
              <a:spcBef>
                <a:spcPts val="500"/>
              </a:spcBef>
              <a:buChar char="•"/>
              <a:tabLst>
                <a:tab pos="295275" algn="l"/>
                <a:tab pos="295910" algn="l"/>
              </a:tabLst>
            </a:pP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Thomasville, Meridian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and </a:t>
            </a:r>
            <a:r>
              <a:rPr sz="2100" spc="25" dirty="0">
                <a:solidFill>
                  <a:srgbClr val="BEBEBE"/>
                </a:solidFill>
                <a:latin typeface="Arial"/>
                <a:cs typeface="Arial"/>
              </a:rPr>
              <a:t>N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Gadsden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Roundabout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(No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Gadsden </a:t>
            </a:r>
            <a:r>
              <a:rPr sz="2100" spc="-5" dirty="0">
                <a:solidFill>
                  <a:srgbClr val="BEBEBE"/>
                </a:solidFill>
                <a:latin typeface="Arial"/>
                <a:cs typeface="Arial"/>
              </a:rPr>
              <a:t>to 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Meridian</a:t>
            </a:r>
            <a:r>
              <a:rPr sz="2100" spc="110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movement)</a:t>
            </a:r>
            <a:endParaRPr sz="2100">
              <a:latin typeface="Arial"/>
              <a:cs typeface="Arial"/>
            </a:endParaRPr>
          </a:p>
          <a:p>
            <a:pPr marL="295910" indent="-283210">
              <a:lnSpc>
                <a:spcPct val="100000"/>
              </a:lnSpc>
              <a:spcBef>
                <a:spcPts val="265"/>
              </a:spcBef>
              <a:buChar char="•"/>
              <a:tabLst>
                <a:tab pos="295910" algn="l"/>
                <a:tab pos="296545" algn="l"/>
              </a:tabLst>
            </a:pPr>
            <a:r>
              <a:rPr sz="2100" spc="-5" dirty="0">
                <a:solidFill>
                  <a:srgbClr val="BEBEBE"/>
                </a:solidFill>
                <a:latin typeface="Arial"/>
                <a:cs typeface="Arial"/>
              </a:rPr>
              <a:t>6</a:t>
            </a:r>
            <a:r>
              <a:rPr sz="2175" spc="-7" baseline="24904" dirty="0">
                <a:solidFill>
                  <a:srgbClr val="BEBEBE"/>
                </a:solidFill>
                <a:latin typeface="Arial"/>
                <a:cs typeface="Arial"/>
              </a:rPr>
              <a:t>th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and </a:t>
            </a:r>
            <a:r>
              <a:rPr sz="2100" spc="-5" dirty="0">
                <a:solidFill>
                  <a:srgbClr val="BEBEBE"/>
                </a:solidFill>
                <a:latin typeface="Arial"/>
                <a:cs typeface="Arial"/>
              </a:rPr>
              <a:t>7</a:t>
            </a:r>
            <a:r>
              <a:rPr sz="2175" spc="-7" baseline="24904" dirty="0">
                <a:solidFill>
                  <a:srgbClr val="BEBEBE"/>
                </a:solidFill>
                <a:latin typeface="Arial"/>
                <a:cs typeface="Arial"/>
              </a:rPr>
              <a:t>th </a:t>
            </a:r>
            <a:r>
              <a:rPr sz="2100" spc="-5" dirty="0">
                <a:solidFill>
                  <a:srgbClr val="BEBEBE"/>
                </a:solidFill>
                <a:latin typeface="Arial"/>
                <a:cs typeface="Arial"/>
              </a:rPr>
              <a:t>Ave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Bi-Directional</a:t>
            </a:r>
            <a:r>
              <a:rPr sz="2100" spc="100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Roadways</a:t>
            </a:r>
            <a:endParaRPr sz="21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476419" y="1283220"/>
            <a:ext cx="1069539" cy="755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01316" y="1520469"/>
            <a:ext cx="5270500" cy="4279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5" dirty="0"/>
              <a:t>Realignment </a:t>
            </a:r>
            <a:r>
              <a:rPr spc="10" dirty="0"/>
              <a:t>of </a:t>
            </a:r>
            <a:r>
              <a:rPr spc="30" dirty="0"/>
              <a:t>Beard</a:t>
            </a:r>
            <a:r>
              <a:rPr spc="250" dirty="0"/>
              <a:t> </a:t>
            </a:r>
            <a:r>
              <a:rPr spc="15" dirty="0"/>
              <a:t>Street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2127504"/>
            <a:ext cx="10037051" cy="38922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01316" y="1520469"/>
            <a:ext cx="5270500" cy="4279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5" dirty="0"/>
              <a:t>Realignment </a:t>
            </a:r>
            <a:r>
              <a:rPr spc="10" dirty="0"/>
              <a:t>of </a:t>
            </a:r>
            <a:r>
              <a:rPr spc="30" dirty="0"/>
              <a:t>Beard</a:t>
            </a:r>
            <a:r>
              <a:rPr spc="250" dirty="0"/>
              <a:t> </a:t>
            </a:r>
            <a:r>
              <a:rPr spc="15" dirty="0"/>
              <a:t>Street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2127504"/>
            <a:ext cx="10037051" cy="38922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93579" y="4151388"/>
            <a:ext cx="1252855" cy="265430"/>
          </a:xfrm>
          <a:custGeom>
            <a:avLst/>
            <a:gdLst/>
            <a:ahLst/>
            <a:cxnLst/>
            <a:rect l="l" t="t" r="r" b="b"/>
            <a:pathLst>
              <a:path w="1252854" h="265429">
                <a:moveTo>
                  <a:pt x="1243584" y="0"/>
                </a:moveTo>
                <a:lnTo>
                  <a:pt x="1139939" y="27432"/>
                </a:lnTo>
                <a:lnTo>
                  <a:pt x="1033272" y="57912"/>
                </a:lnTo>
                <a:lnTo>
                  <a:pt x="932675" y="85344"/>
                </a:lnTo>
                <a:lnTo>
                  <a:pt x="734568" y="134112"/>
                </a:lnTo>
                <a:lnTo>
                  <a:pt x="688848" y="146304"/>
                </a:lnTo>
                <a:lnTo>
                  <a:pt x="643115" y="155448"/>
                </a:lnTo>
                <a:lnTo>
                  <a:pt x="597408" y="167640"/>
                </a:lnTo>
                <a:lnTo>
                  <a:pt x="554736" y="176784"/>
                </a:lnTo>
                <a:lnTo>
                  <a:pt x="515112" y="185928"/>
                </a:lnTo>
                <a:lnTo>
                  <a:pt x="435851" y="198120"/>
                </a:lnTo>
                <a:lnTo>
                  <a:pt x="399275" y="204216"/>
                </a:lnTo>
                <a:lnTo>
                  <a:pt x="332232" y="216408"/>
                </a:lnTo>
                <a:lnTo>
                  <a:pt x="298691" y="219456"/>
                </a:lnTo>
                <a:lnTo>
                  <a:pt x="210311" y="228600"/>
                </a:lnTo>
                <a:lnTo>
                  <a:pt x="155448" y="231648"/>
                </a:lnTo>
                <a:lnTo>
                  <a:pt x="100584" y="231648"/>
                </a:lnTo>
                <a:lnTo>
                  <a:pt x="48768" y="234696"/>
                </a:lnTo>
                <a:lnTo>
                  <a:pt x="0" y="234696"/>
                </a:lnTo>
                <a:lnTo>
                  <a:pt x="0" y="265163"/>
                </a:lnTo>
                <a:lnTo>
                  <a:pt x="100584" y="265163"/>
                </a:lnTo>
                <a:lnTo>
                  <a:pt x="210311" y="259067"/>
                </a:lnTo>
                <a:lnTo>
                  <a:pt x="335280" y="246875"/>
                </a:lnTo>
                <a:lnTo>
                  <a:pt x="368808" y="240779"/>
                </a:lnTo>
                <a:lnTo>
                  <a:pt x="405384" y="237731"/>
                </a:lnTo>
                <a:lnTo>
                  <a:pt x="441959" y="231648"/>
                </a:lnTo>
                <a:lnTo>
                  <a:pt x="481584" y="222504"/>
                </a:lnTo>
                <a:lnTo>
                  <a:pt x="521208" y="216408"/>
                </a:lnTo>
                <a:lnTo>
                  <a:pt x="560832" y="207264"/>
                </a:lnTo>
                <a:lnTo>
                  <a:pt x="606539" y="198120"/>
                </a:lnTo>
                <a:lnTo>
                  <a:pt x="649224" y="188976"/>
                </a:lnTo>
                <a:lnTo>
                  <a:pt x="694944" y="176784"/>
                </a:lnTo>
                <a:lnTo>
                  <a:pt x="838200" y="140208"/>
                </a:lnTo>
                <a:lnTo>
                  <a:pt x="938784" y="115824"/>
                </a:lnTo>
                <a:lnTo>
                  <a:pt x="1042403" y="88392"/>
                </a:lnTo>
                <a:lnTo>
                  <a:pt x="1146048" y="57912"/>
                </a:lnTo>
                <a:lnTo>
                  <a:pt x="1252715" y="30480"/>
                </a:lnTo>
                <a:lnTo>
                  <a:pt x="12435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25495" y="4599444"/>
            <a:ext cx="1203960" cy="454659"/>
          </a:xfrm>
          <a:custGeom>
            <a:avLst/>
            <a:gdLst/>
            <a:ahLst/>
            <a:cxnLst/>
            <a:rect l="l" t="t" r="r" b="b"/>
            <a:pathLst>
              <a:path w="1203960" h="454660">
                <a:moveTo>
                  <a:pt x="9143" y="0"/>
                </a:moveTo>
                <a:lnTo>
                  <a:pt x="0" y="27431"/>
                </a:lnTo>
                <a:lnTo>
                  <a:pt x="1194815" y="454139"/>
                </a:lnTo>
                <a:lnTo>
                  <a:pt x="1203947" y="423671"/>
                </a:lnTo>
                <a:lnTo>
                  <a:pt x="91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89504" y="4187952"/>
            <a:ext cx="707390" cy="228600"/>
          </a:xfrm>
          <a:custGeom>
            <a:avLst/>
            <a:gdLst/>
            <a:ahLst/>
            <a:cxnLst/>
            <a:rect l="l" t="t" r="r" b="b"/>
            <a:pathLst>
              <a:path w="707389" h="228600">
                <a:moveTo>
                  <a:pt x="9144" y="0"/>
                </a:moveTo>
                <a:lnTo>
                  <a:pt x="0" y="30480"/>
                </a:lnTo>
                <a:lnTo>
                  <a:pt x="697979" y="228600"/>
                </a:lnTo>
                <a:lnTo>
                  <a:pt x="707123" y="198132"/>
                </a:lnTo>
                <a:lnTo>
                  <a:pt x="9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227320" y="5471172"/>
            <a:ext cx="186055" cy="441959"/>
          </a:xfrm>
          <a:custGeom>
            <a:avLst/>
            <a:gdLst/>
            <a:ahLst/>
            <a:cxnLst/>
            <a:rect l="l" t="t" r="r" b="b"/>
            <a:pathLst>
              <a:path w="186054" h="441960">
                <a:moveTo>
                  <a:pt x="181343" y="131051"/>
                </a:moveTo>
                <a:lnTo>
                  <a:pt x="149339" y="131051"/>
                </a:lnTo>
                <a:lnTo>
                  <a:pt x="152387" y="143243"/>
                </a:lnTo>
                <a:lnTo>
                  <a:pt x="152387" y="158483"/>
                </a:lnTo>
                <a:lnTo>
                  <a:pt x="155435" y="173723"/>
                </a:lnTo>
                <a:lnTo>
                  <a:pt x="152387" y="192011"/>
                </a:lnTo>
                <a:lnTo>
                  <a:pt x="149339" y="228600"/>
                </a:lnTo>
                <a:lnTo>
                  <a:pt x="143243" y="271259"/>
                </a:lnTo>
                <a:lnTo>
                  <a:pt x="137147" y="310883"/>
                </a:lnTo>
                <a:lnTo>
                  <a:pt x="134099" y="329171"/>
                </a:lnTo>
                <a:lnTo>
                  <a:pt x="128015" y="347459"/>
                </a:lnTo>
                <a:lnTo>
                  <a:pt x="124955" y="362699"/>
                </a:lnTo>
                <a:lnTo>
                  <a:pt x="124955" y="377939"/>
                </a:lnTo>
                <a:lnTo>
                  <a:pt x="121907" y="390131"/>
                </a:lnTo>
                <a:lnTo>
                  <a:pt x="121907" y="432803"/>
                </a:lnTo>
                <a:lnTo>
                  <a:pt x="124955" y="435851"/>
                </a:lnTo>
                <a:lnTo>
                  <a:pt x="128015" y="435851"/>
                </a:lnTo>
                <a:lnTo>
                  <a:pt x="131051" y="441947"/>
                </a:lnTo>
                <a:lnTo>
                  <a:pt x="140195" y="441947"/>
                </a:lnTo>
                <a:lnTo>
                  <a:pt x="146303" y="438899"/>
                </a:lnTo>
                <a:lnTo>
                  <a:pt x="149339" y="438899"/>
                </a:lnTo>
                <a:lnTo>
                  <a:pt x="155435" y="432803"/>
                </a:lnTo>
                <a:lnTo>
                  <a:pt x="155435" y="426707"/>
                </a:lnTo>
                <a:lnTo>
                  <a:pt x="161531" y="420611"/>
                </a:lnTo>
                <a:lnTo>
                  <a:pt x="152387" y="420611"/>
                </a:lnTo>
                <a:lnTo>
                  <a:pt x="150863" y="417563"/>
                </a:lnTo>
                <a:lnTo>
                  <a:pt x="124955" y="417563"/>
                </a:lnTo>
                <a:lnTo>
                  <a:pt x="134099" y="399275"/>
                </a:lnTo>
                <a:lnTo>
                  <a:pt x="137147" y="390131"/>
                </a:lnTo>
                <a:lnTo>
                  <a:pt x="153403" y="390131"/>
                </a:lnTo>
                <a:lnTo>
                  <a:pt x="155435" y="384035"/>
                </a:lnTo>
                <a:lnTo>
                  <a:pt x="161531" y="353555"/>
                </a:lnTo>
                <a:lnTo>
                  <a:pt x="167639" y="316979"/>
                </a:lnTo>
                <a:lnTo>
                  <a:pt x="179819" y="231635"/>
                </a:lnTo>
                <a:lnTo>
                  <a:pt x="185927" y="192011"/>
                </a:lnTo>
                <a:lnTo>
                  <a:pt x="185927" y="155435"/>
                </a:lnTo>
                <a:lnTo>
                  <a:pt x="182867" y="137147"/>
                </a:lnTo>
                <a:lnTo>
                  <a:pt x="181343" y="131051"/>
                </a:lnTo>
                <a:close/>
              </a:path>
              <a:path w="186054" h="441960">
                <a:moveTo>
                  <a:pt x="152387" y="411467"/>
                </a:moveTo>
                <a:lnTo>
                  <a:pt x="131051" y="411467"/>
                </a:lnTo>
                <a:lnTo>
                  <a:pt x="149339" y="414515"/>
                </a:lnTo>
                <a:lnTo>
                  <a:pt x="152387" y="420611"/>
                </a:lnTo>
                <a:lnTo>
                  <a:pt x="152387" y="411467"/>
                </a:lnTo>
                <a:close/>
              </a:path>
              <a:path w="186054" h="441960">
                <a:moveTo>
                  <a:pt x="152387" y="394701"/>
                </a:moveTo>
                <a:lnTo>
                  <a:pt x="152387" y="420611"/>
                </a:lnTo>
                <a:lnTo>
                  <a:pt x="161531" y="420611"/>
                </a:lnTo>
                <a:lnTo>
                  <a:pt x="164591" y="408419"/>
                </a:lnTo>
                <a:lnTo>
                  <a:pt x="167639" y="399275"/>
                </a:lnTo>
                <a:lnTo>
                  <a:pt x="152387" y="394701"/>
                </a:lnTo>
                <a:close/>
              </a:path>
              <a:path w="186054" h="441960">
                <a:moveTo>
                  <a:pt x="137147" y="390131"/>
                </a:moveTo>
                <a:lnTo>
                  <a:pt x="134099" y="399275"/>
                </a:lnTo>
                <a:lnTo>
                  <a:pt x="124955" y="417563"/>
                </a:lnTo>
                <a:lnTo>
                  <a:pt x="131051" y="411467"/>
                </a:lnTo>
                <a:lnTo>
                  <a:pt x="152387" y="411467"/>
                </a:lnTo>
                <a:lnTo>
                  <a:pt x="152387" y="394701"/>
                </a:lnTo>
                <a:lnTo>
                  <a:pt x="137147" y="390131"/>
                </a:lnTo>
                <a:close/>
              </a:path>
              <a:path w="186054" h="441960">
                <a:moveTo>
                  <a:pt x="131051" y="411467"/>
                </a:moveTo>
                <a:lnTo>
                  <a:pt x="124955" y="417563"/>
                </a:lnTo>
                <a:lnTo>
                  <a:pt x="150863" y="417563"/>
                </a:lnTo>
                <a:lnTo>
                  <a:pt x="149339" y="414515"/>
                </a:lnTo>
                <a:lnTo>
                  <a:pt x="131051" y="411467"/>
                </a:lnTo>
                <a:close/>
              </a:path>
              <a:path w="186054" h="441960">
                <a:moveTo>
                  <a:pt x="153403" y="390131"/>
                </a:moveTo>
                <a:lnTo>
                  <a:pt x="137147" y="390131"/>
                </a:lnTo>
                <a:lnTo>
                  <a:pt x="152387" y="394701"/>
                </a:lnTo>
                <a:lnTo>
                  <a:pt x="152387" y="393179"/>
                </a:lnTo>
                <a:lnTo>
                  <a:pt x="153403" y="390131"/>
                </a:lnTo>
                <a:close/>
              </a:path>
              <a:path w="186054" h="441960">
                <a:moveTo>
                  <a:pt x="167639" y="94475"/>
                </a:moveTo>
                <a:lnTo>
                  <a:pt x="128015" y="94475"/>
                </a:lnTo>
                <a:lnTo>
                  <a:pt x="140195" y="112763"/>
                </a:lnTo>
                <a:lnTo>
                  <a:pt x="149339" y="134099"/>
                </a:lnTo>
                <a:lnTo>
                  <a:pt x="149339" y="131051"/>
                </a:lnTo>
                <a:lnTo>
                  <a:pt x="181343" y="131051"/>
                </a:lnTo>
                <a:lnTo>
                  <a:pt x="179819" y="124955"/>
                </a:lnTo>
                <a:lnTo>
                  <a:pt x="179819" y="121907"/>
                </a:lnTo>
                <a:lnTo>
                  <a:pt x="176771" y="121907"/>
                </a:lnTo>
                <a:lnTo>
                  <a:pt x="167639" y="97523"/>
                </a:lnTo>
                <a:lnTo>
                  <a:pt x="167639" y="94475"/>
                </a:lnTo>
                <a:close/>
              </a:path>
              <a:path w="186054" h="441960">
                <a:moveTo>
                  <a:pt x="154920" y="79235"/>
                </a:moveTo>
                <a:lnTo>
                  <a:pt x="112763" y="79235"/>
                </a:lnTo>
                <a:lnTo>
                  <a:pt x="128015" y="97523"/>
                </a:lnTo>
                <a:lnTo>
                  <a:pt x="128015" y="94475"/>
                </a:lnTo>
                <a:lnTo>
                  <a:pt x="167639" y="94475"/>
                </a:lnTo>
                <a:lnTo>
                  <a:pt x="154920" y="79235"/>
                </a:lnTo>
                <a:close/>
              </a:path>
              <a:path w="186054" h="441960">
                <a:moveTo>
                  <a:pt x="12191" y="0"/>
                </a:moveTo>
                <a:lnTo>
                  <a:pt x="0" y="27419"/>
                </a:lnTo>
                <a:lnTo>
                  <a:pt x="51815" y="45707"/>
                </a:lnTo>
                <a:lnTo>
                  <a:pt x="94475" y="70091"/>
                </a:lnTo>
                <a:lnTo>
                  <a:pt x="112763" y="82283"/>
                </a:lnTo>
                <a:lnTo>
                  <a:pt x="112763" y="79235"/>
                </a:lnTo>
                <a:lnTo>
                  <a:pt x="154920" y="79235"/>
                </a:lnTo>
                <a:lnTo>
                  <a:pt x="152387" y="76200"/>
                </a:lnTo>
                <a:lnTo>
                  <a:pt x="134099" y="57899"/>
                </a:lnTo>
                <a:lnTo>
                  <a:pt x="131051" y="57899"/>
                </a:lnTo>
                <a:lnTo>
                  <a:pt x="88391" y="27419"/>
                </a:lnTo>
                <a:lnTo>
                  <a:pt x="60947" y="18275"/>
                </a:lnTo>
                <a:lnTo>
                  <a:pt x="121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37047" y="5873496"/>
            <a:ext cx="43180" cy="146685"/>
          </a:xfrm>
          <a:custGeom>
            <a:avLst/>
            <a:gdLst/>
            <a:ahLst/>
            <a:cxnLst/>
            <a:rect l="l" t="t" r="r" b="b"/>
            <a:pathLst>
              <a:path w="43179" h="146685">
                <a:moveTo>
                  <a:pt x="42646" y="0"/>
                </a:moveTo>
                <a:lnTo>
                  <a:pt x="12179" y="0"/>
                </a:lnTo>
                <a:lnTo>
                  <a:pt x="0" y="143255"/>
                </a:lnTo>
                <a:lnTo>
                  <a:pt x="30454" y="146303"/>
                </a:lnTo>
                <a:lnTo>
                  <a:pt x="426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54752" y="4843284"/>
            <a:ext cx="222885" cy="1170940"/>
          </a:xfrm>
          <a:custGeom>
            <a:avLst/>
            <a:gdLst/>
            <a:ahLst/>
            <a:cxnLst/>
            <a:rect l="l" t="t" r="r" b="b"/>
            <a:pathLst>
              <a:path w="222885" h="1170939">
                <a:moveTo>
                  <a:pt x="176771" y="0"/>
                </a:moveTo>
                <a:lnTo>
                  <a:pt x="73139" y="155435"/>
                </a:lnTo>
                <a:lnTo>
                  <a:pt x="124942" y="176771"/>
                </a:lnTo>
                <a:lnTo>
                  <a:pt x="0" y="621779"/>
                </a:lnTo>
                <a:lnTo>
                  <a:pt x="106654" y="667486"/>
                </a:lnTo>
                <a:lnTo>
                  <a:pt x="140195" y="691883"/>
                </a:lnTo>
                <a:lnTo>
                  <a:pt x="164566" y="765035"/>
                </a:lnTo>
                <a:lnTo>
                  <a:pt x="164566" y="829043"/>
                </a:lnTo>
                <a:lnTo>
                  <a:pt x="118859" y="1170419"/>
                </a:lnTo>
                <a:lnTo>
                  <a:pt x="201142" y="1167371"/>
                </a:lnTo>
                <a:lnTo>
                  <a:pt x="216395" y="1005827"/>
                </a:lnTo>
                <a:lnTo>
                  <a:pt x="222478" y="691883"/>
                </a:lnTo>
                <a:lnTo>
                  <a:pt x="222382" y="621779"/>
                </a:lnTo>
                <a:lnTo>
                  <a:pt x="221820" y="544405"/>
                </a:lnTo>
                <a:lnTo>
                  <a:pt x="220918" y="495932"/>
                </a:lnTo>
                <a:lnTo>
                  <a:pt x="219430" y="448043"/>
                </a:lnTo>
                <a:lnTo>
                  <a:pt x="207251" y="246875"/>
                </a:lnTo>
                <a:lnTo>
                  <a:pt x="176771" y="0"/>
                </a:lnTo>
                <a:close/>
              </a:path>
            </a:pathLst>
          </a:custGeom>
          <a:solidFill>
            <a:srgbClr val="00AF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242559" y="4831092"/>
            <a:ext cx="247015" cy="1195070"/>
          </a:xfrm>
          <a:custGeom>
            <a:avLst/>
            <a:gdLst/>
            <a:ahLst/>
            <a:cxnLst/>
            <a:rect l="l" t="t" r="r" b="b"/>
            <a:pathLst>
              <a:path w="247014" h="1195070">
                <a:moveTo>
                  <a:pt x="213334" y="1188707"/>
                </a:moveTo>
                <a:lnTo>
                  <a:pt x="121907" y="1188707"/>
                </a:lnTo>
                <a:lnTo>
                  <a:pt x="128003" y="1194803"/>
                </a:lnTo>
                <a:lnTo>
                  <a:pt x="131051" y="1191768"/>
                </a:lnTo>
                <a:lnTo>
                  <a:pt x="213334" y="1188707"/>
                </a:lnTo>
                <a:close/>
              </a:path>
              <a:path w="247014" h="1195070">
                <a:moveTo>
                  <a:pt x="188963" y="777227"/>
                </a:moveTo>
                <a:lnTo>
                  <a:pt x="167627" y="777227"/>
                </a:lnTo>
                <a:lnTo>
                  <a:pt x="167627" y="838187"/>
                </a:lnTo>
                <a:lnTo>
                  <a:pt x="118846" y="1182611"/>
                </a:lnTo>
                <a:lnTo>
                  <a:pt x="118846" y="1188707"/>
                </a:lnTo>
                <a:lnTo>
                  <a:pt x="219443" y="1188707"/>
                </a:lnTo>
                <a:lnTo>
                  <a:pt x="222491" y="1185659"/>
                </a:lnTo>
                <a:lnTo>
                  <a:pt x="222491" y="1182611"/>
                </a:lnTo>
                <a:lnTo>
                  <a:pt x="140195" y="1182611"/>
                </a:lnTo>
                <a:lnTo>
                  <a:pt x="128003" y="1173467"/>
                </a:lnTo>
                <a:lnTo>
                  <a:pt x="141640" y="1172493"/>
                </a:lnTo>
                <a:lnTo>
                  <a:pt x="188963" y="841235"/>
                </a:lnTo>
                <a:lnTo>
                  <a:pt x="188963" y="777227"/>
                </a:lnTo>
                <a:close/>
              </a:path>
              <a:path w="247014" h="1195070">
                <a:moveTo>
                  <a:pt x="141640" y="1172493"/>
                </a:moveTo>
                <a:lnTo>
                  <a:pt x="128003" y="1173467"/>
                </a:lnTo>
                <a:lnTo>
                  <a:pt x="140195" y="1182611"/>
                </a:lnTo>
                <a:lnTo>
                  <a:pt x="141640" y="1172493"/>
                </a:lnTo>
                <a:close/>
              </a:path>
              <a:path w="247014" h="1195070">
                <a:moveTo>
                  <a:pt x="201956" y="1168184"/>
                </a:moveTo>
                <a:lnTo>
                  <a:pt x="141640" y="1172493"/>
                </a:lnTo>
                <a:lnTo>
                  <a:pt x="140195" y="1182611"/>
                </a:lnTo>
                <a:lnTo>
                  <a:pt x="222491" y="1182611"/>
                </a:lnTo>
                <a:lnTo>
                  <a:pt x="222491" y="1179563"/>
                </a:lnTo>
                <a:lnTo>
                  <a:pt x="222778" y="1176515"/>
                </a:lnTo>
                <a:lnTo>
                  <a:pt x="201155" y="1176515"/>
                </a:lnTo>
                <a:lnTo>
                  <a:pt x="201956" y="1168184"/>
                </a:lnTo>
                <a:close/>
              </a:path>
              <a:path w="247014" h="1195070">
                <a:moveTo>
                  <a:pt x="213334" y="1167371"/>
                </a:moveTo>
                <a:lnTo>
                  <a:pt x="201956" y="1168184"/>
                </a:lnTo>
                <a:lnTo>
                  <a:pt x="201155" y="1176515"/>
                </a:lnTo>
                <a:lnTo>
                  <a:pt x="213334" y="1167371"/>
                </a:lnTo>
                <a:close/>
              </a:path>
              <a:path w="247014" h="1195070">
                <a:moveTo>
                  <a:pt x="223641" y="1167371"/>
                </a:moveTo>
                <a:lnTo>
                  <a:pt x="213334" y="1167371"/>
                </a:lnTo>
                <a:lnTo>
                  <a:pt x="201155" y="1176515"/>
                </a:lnTo>
                <a:lnTo>
                  <a:pt x="222778" y="1176515"/>
                </a:lnTo>
                <a:lnTo>
                  <a:pt x="223641" y="1167371"/>
                </a:lnTo>
                <a:close/>
              </a:path>
              <a:path w="247014" h="1195070">
                <a:moveTo>
                  <a:pt x="198516" y="12204"/>
                </a:moveTo>
                <a:lnTo>
                  <a:pt x="179819" y="12204"/>
                </a:lnTo>
                <a:lnTo>
                  <a:pt x="198107" y="18287"/>
                </a:lnTo>
                <a:lnTo>
                  <a:pt x="183273" y="40538"/>
                </a:lnTo>
                <a:lnTo>
                  <a:pt x="210286" y="262115"/>
                </a:lnTo>
                <a:lnTo>
                  <a:pt x="222491" y="460235"/>
                </a:lnTo>
                <a:lnTo>
                  <a:pt x="225348" y="688835"/>
                </a:lnTo>
                <a:lnTo>
                  <a:pt x="225450" y="707123"/>
                </a:lnTo>
                <a:lnTo>
                  <a:pt x="216395" y="1018032"/>
                </a:lnTo>
                <a:lnTo>
                  <a:pt x="201956" y="1168184"/>
                </a:lnTo>
                <a:lnTo>
                  <a:pt x="213334" y="1167371"/>
                </a:lnTo>
                <a:lnTo>
                  <a:pt x="223641" y="1167371"/>
                </a:lnTo>
                <a:lnTo>
                  <a:pt x="237731" y="1018032"/>
                </a:lnTo>
                <a:lnTo>
                  <a:pt x="246786" y="707123"/>
                </a:lnTo>
                <a:lnTo>
                  <a:pt x="246684" y="688835"/>
                </a:lnTo>
                <a:lnTo>
                  <a:pt x="243827" y="460235"/>
                </a:lnTo>
                <a:lnTo>
                  <a:pt x="231622" y="259079"/>
                </a:lnTo>
                <a:lnTo>
                  <a:pt x="198516" y="12204"/>
                </a:lnTo>
                <a:close/>
              </a:path>
              <a:path w="247014" h="1195070">
                <a:moveTo>
                  <a:pt x="144955" y="712260"/>
                </a:moveTo>
                <a:lnTo>
                  <a:pt x="167627" y="780275"/>
                </a:lnTo>
                <a:lnTo>
                  <a:pt x="167627" y="777227"/>
                </a:lnTo>
                <a:lnTo>
                  <a:pt x="188963" y="777227"/>
                </a:lnTo>
                <a:lnTo>
                  <a:pt x="185915" y="774179"/>
                </a:lnTo>
                <a:lnTo>
                  <a:pt x="168139" y="713232"/>
                </a:lnTo>
                <a:lnTo>
                  <a:pt x="146291" y="713232"/>
                </a:lnTo>
                <a:lnTo>
                  <a:pt x="144955" y="712260"/>
                </a:lnTo>
                <a:close/>
              </a:path>
              <a:path w="247014" h="1195070">
                <a:moveTo>
                  <a:pt x="143243" y="707123"/>
                </a:moveTo>
                <a:lnTo>
                  <a:pt x="144955" y="712260"/>
                </a:lnTo>
                <a:lnTo>
                  <a:pt x="146291" y="713232"/>
                </a:lnTo>
                <a:lnTo>
                  <a:pt x="143243" y="707123"/>
                </a:lnTo>
                <a:close/>
              </a:path>
              <a:path w="247014" h="1195070">
                <a:moveTo>
                  <a:pt x="166357" y="707123"/>
                </a:moveTo>
                <a:lnTo>
                  <a:pt x="143243" y="707123"/>
                </a:lnTo>
                <a:lnTo>
                  <a:pt x="146291" y="713232"/>
                </a:lnTo>
                <a:lnTo>
                  <a:pt x="168139" y="713232"/>
                </a:lnTo>
                <a:lnTo>
                  <a:pt x="166357" y="707123"/>
                </a:lnTo>
                <a:close/>
              </a:path>
              <a:path w="247014" h="1195070">
                <a:moveTo>
                  <a:pt x="125436" y="195055"/>
                </a:moveTo>
                <a:lnTo>
                  <a:pt x="3035" y="630923"/>
                </a:lnTo>
                <a:lnTo>
                  <a:pt x="0" y="633971"/>
                </a:lnTo>
                <a:lnTo>
                  <a:pt x="3035" y="640080"/>
                </a:lnTo>
                <a:lnTo>
                  <a:pt x="9143" y="643115"/>
                </a:lnTo>
                <a:lnTo>
                  <a:pt x="112763" y="688835"/>
                </a:lnTo>
                <a:lnTo>
                  <a:pt x="144955" y="712260"/>
                </a:lnTo>
                <a:lnTo>
                  <a:pt x="143243" y="707123"/>
                </a:lnTo>
                <a:lnTo>
                  <a:pt x="166357" y="707123"/>
                </a:lnTo>
                <a:lnTo>
                  <a:pt x="164579" y="701027"/>
                </a:lnTo>
                <a:lnTo>
                  <a:pt x="161531" y="697979"/>
                </a:lnTo>
                <a:lnTo>
                  <a:pt x="161531" y="694944"/>
                </a:lnTo>
                <a:lnTo>
                  <a:pt x="158483" y="694944"/>
                </a:lnTo>
                <a:lnTo>
                  <a:pt x="124955" y="670547"/>
                </a:lnTo>
                <a:lnTo>
                  <a:pt x="121907" y="670547"/>
                </a:lnTo>
                <a:lnTo>
                  <a:pt x="41906" y="633971"/>
                </a:lnTo>
                <a:lnTo>
                  <a:pt x="21323" y="633971"/>
                </a:lnTo>
                <a:lnTo>
                  <a:pt x="15239" y="621779"/>
                </a:lnTo>
                <a:lnTo>
                  <a:pt x="24854" y="621779"/>
                </a:lnTo>
                <a:lnTo>
                  <a:pt x="147573" y="198107"/>
                </a:lnTo>
                <a:lnTo>
                  <a:pt x="134086" y="198107"/>
                </a:lnTo>
                <a:lnTo>
                  <a:pt x="125436" y="195055"/>
                </a:lnTo>
                <a:close/>
              </a:path>
              <a:path w="247014" h="1195070">
                <a:moveTo>
                  <a:pt x="15239" y="621779"/>
                </a:moveTo>
                <a:lnTo>
                  <a:pt x="21323" y="633971"/>
                </a:lnTo>
                <a:lnTo>
                  <a:pt x="23730" y="625661"/>
                </a:lnTo>
                <a:lnTo>
                  <a:pt x="15239" y="621779"/>
                </a:lnTo>
                <a:close/>
              </a:path>
              <a:path w="247014" h="1195070">
                <a:moveTo>
                  <a:pt x="23730" y="625661"/>
                </a:moveTo>
                <a:lnTo>
                  <a:pt x="21323" y="633971"/>
                </a:lnTo>
                <a:lnTo>
                  <a:pt x="41906" y="633971"/>
                </a:lnTo>
                <a:lnTo>
                  <a:pt x="23730" y="625661"/>
                </a:lnTo>
                <a:close/>
              </a:path>
              <a:path w="247014" h="1195070">
                <a:moveTo>
                  <a:pt x="24854" y="621779"/>
                </a:moveTo>
                <a:lnTo>
                  <a:pt x="15239" y="621779"/>
                </a:lnTo>
                <a:lnTo>
                  <a:pt x="23730" y="625661"/>
                </a:lnTo>
                <a:lnTo>
                  <a:pt x="24854" y="621779"/>
                </a:lnTo>
                <a:close/>
              </a:path>
              <a:path w="247014" h="1195070">
                <a:moveTo>
                  <a:pt x="128003" y="185915"/>
                </a:moveTo>
                <a:lnTo>
                  <a:pt x="125436" y="195055"/>
                </a:lnTo>
                <a:lnTo>
                  <a:pt x="134086" y="198107"/>
                </a:lnTo>
                <a:lnTo>
                  <a:pt x="128003" y="185915"/>
                </a:lnTo>
                <a:close/>
              </a:path>
              <a:path w="247014" h="1195070">
                <a:moveTo>
                  <a:pt x="149339" y="185915"/>
                </a:moveTo>
                <a:lnTo>
                  <a:pt x="128003" y="185915"/>
                </a:lnTo>
                <a:lnTo>
                  <a:pt x="134086" y="198107"/>
                </a:lnTo>
                <a:lnTo>
                  <a:pt x="147573" y="198107"/>
                </a:lnTo>
                <a:lnTo>
                  <a:pt x="149339" y="192011"/>
                </a:lnTo>
                <a:lnTo>
                  <a:pt x="149339" y="185915"/>
                </a:lnTo>
                <a:close/>
              </a:path>
              <a:path w="247014" h="1195070">
                <a:moveTo>
                  <a:pt x="191998" y="0"/>
                </a:moveTo>
                <a:lnTo>
                  <a:pt x="185915" y="0"/>
                </a:lnTo>
                <a:lnTo>
                  <a:pt x="179819" y="6095"/>
                </a:lnTo>
                <a:lnTo>
                  <a:pt x="79235" y="164604"/>
                </a:lnTo>
                <a:lnTo>
                  <a:pt x="76199" y="164604"/>
                </a:lnTo>
                <a:lnTo>
                  <a:pt x="76199" y="173735"/>
                </a:lnTo>
                <a:lnTo>
                  <a:pt x="82283" y="179831"/>
                </a:lnTo>
                <a:lnTo>
                  <a:pt x="125436" y="195055"/>
                </a:lnTo>
                <a:lnTo>
                  <a:pt x="128003" y="185915"/>
                </a:lnTo>
                <a:lnTo>
                  <a:pt x="149339" y="185915"/>
                </a:lnTo>
                <a:lnTo>
                  <a:pt x="146291" y="179831"/>
                </a:lnTo>
                <a:lnTo>
                  <a:pt x="140195" y="179831"/>
                </a:lnTo>
                <a:lnTo>
                  <a:pt x="126261" y="173735"/>
                </a:lnTo>
                <a:lnTo>
                  <a:pt x="94475" y="173735"/>
                </a:lnTo>
                <a:lnTo>
                  <a:pt x="91427" y="158495"/>
                </a:lnTo>
                <a:lnTo>
                  <a:pt x="104635" y="158495"/>
                </a:lnTo>
                <a:lnTo>
                  <a:pt x="183273" y="40538"/>
                </a:lnTo>
                <a:lnTo>
                  <a:pt x="179819" y="12204"/>
                </a:lnTo>
                <a:lnTo>
                  <a:pt x="198516" y="12204"/>
                </a:lnTo>
                <a:lnTo>
                  <a:pt x="198107" y="9156"/>
                </a:lnTo>
                <a:lnTo>
                  <a:pt x="198107" y="6095"/>
                </a:lnTo>
                <a:lnTo>
                  <a:pt x="191998" y="0"/>
                </a:lnTo>
                <a:close/>
              </a:path>
              <a:path w="247014" h="1195070">
                <a:moveTo>
                  <a:pt x="91427" y="158495"/>
                </a:moveTo>
                <a:lnTo>
                  <a:pt x="94475" y="173735"/>
                </a:lnTo>
                <a:lnTo>
                  <a:pt x="101652" y="162969"/>
                </a:lnTo>
                <a:lnTo>
                  <a:pt x="91427" y="158495"/>
                </a:lnTo>
                <a:close/>
              </a:path>
              <a:path w="247014" h="1195070">
                <a:moveTo>
                  <a:pt x="101652" y="162969"/>
                </a:moveTo>
                <a:lnTo>
                  <a:pt x="94475" y="173735"/>
                </a:lnTo>
                <a:lnTo>
                  <a:pt x="126261" y="173735"/>
                </a:lnTo>
                <a:lnTo>
                  <a:pt x="101652" y="162969"/>
                </a:lnTo>
                <a:close/>
              </a:path>
              <a:path w="247014" h="1195070">
                <a:moveTo>
                  <a:pt x="104635" y="158495"/>
                </a:moveTo>
                <a:lnTo>
                  <a:pt x="91427" y="158495"/>
                </a:lnTo>
                <a:lnTo>
                  <a:pt x="101652" y="162969"/>
                </a:lnTo>
                <a:lnTo>
                  <a:pt x="104635" y="158495"/>
                </a:lnTo>
                <a:close/>
              </a:path>
              <a:path w="247014" h="1195070">
                <a:moveTo>
                  <a:pt x="179819" y="12204"/>
                </a:moveTo>
                <a:lnTo>
                  <a:pt x="183273" y="40538"/>
                </a:lnTo>
                <a:lnTo>
                  <a:pt x="198107" y="18287"/>
                </a:lnTo>
                <a:lnTo>
                  <a:pt x="179819" y="12204"/>
                </a:lnTo>
                <a:close/>
              </a:path>
            </a:pathLst>
          </a:custGeom>
          <a:solidFill>
            <a:srgbClr val="00AF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24259" y="5020068"/>
            <a:ext cx="143510" cy="469900"/>
          </a:xfrm>
          <a:custGeom>
            <a:avLst/>
            <a:gdLst/>
            <a:ahLst/>
            <a:cxnLst/>
            <a:rect l="l" t="t" r="r" b="b"/>
            <a:pathLst>
              <a:path w="143510" h="469900">
                <a:moveTo>
                  <a:pt x="112775" y="0"/>
                </a:moveTo>
                <a:lnTo>
                  <a:pt x="0" y="463296"/>
                </a:lnTo>
                <a:lnTo>
                  <a:pt x="30479" y="469392"/>
                </a:lnTo>
                <a:lnTo>
                  <a:pt x="143243" y="6096"/>
                </a:lnTo>
                <a:lnTo>
                  <a:pt x="1127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443728" y="4888991"/>
            <a:ext cx="73660" cy="1125220"/>
          </a:xfrm>
          <a:custGeom>
            <a:avLst/>
            <a:gdLst/>
            <a:ahLst/>
            <a:cxnLst/>
            <a:rect l="l" t="t" r="r" b="b"/>
            <a:pathLst>
              <a:path w="73660" h="1125220">
                <a:moveTo>
                  <a:pt x="30467" y="0"/>
                </a:moveTo>
                <a:lnTo>
                  <a:pt x="0" y="3047"/>
                </a:lnTo>
                <a:lnTo>
                  <a:pt x="15240" y="112763"/>
                </a:lnTo>
                <a:lnTo>
                  <a:pt x="33515" y="286511"/>
                </a:lnTo>
                <a:lnTo>
                  <a:pt x="39611" y="350519"/>
                </a:lnTo>
                <a:lnTo>
                  <a:pt x="42659" y="414515"/>
                </a:lnTo>
                <a:lnTo>
                  <a:pt x="42659" y="554735"/>
                </a:lnTo>
                <a:lnTo>
                  <a:pt x="39611" y="627875"/>
                </a:lnTo>
                <a:lnTo>
                  <a:pt x="33515" y="786383"/>
                </a:lnTo>
                <a:lnTo>
                  <a:pt x="27432" y="868667"/>
                </a:lnTo>
                <a:lnTo>
                  <a:pt x="9131" y="1124711"/>
                </a:lnTo>
                <a:lnTo>
                  <a:pt x="42659" y="1124711"/>
                </a:lnTo>
                <a:lnTo>
                  <a:pt x="54851" y="954023"/>
                </a:lnTo>
                <a:lnTo>
                  <a:pt x="60947" y="871715"/>
                </a:lnTo>
                <a:lnTo>
                  <a:pt x="63995" y="789431"/>
                </a:lnTo>
                <a:lnTo>
                  <a:pt x="70091" y="707135"/>
                </a:lnTo>
                <a:lnTo>
                  <a:pt x="73139" y="627875"/>
                </a:lnTo>
                <a:lnTo>
                  <a:pt x="73139" y="411467"/>
                </a:lnTo>
                <a:lnTo>
                  <a:pt x="70091" y="347471"/>
                </a:lnTo>
                <a:lnTo>
                  <a:pt x="63995" y="283451"/>
                </a:lnTo>
                <a:lnTo>
                  <a:pt x="60947" y="225539"/>
                </a:lnTo>
                <a:lnTo>
                  <a:pt x="54851" y="164579"/>
                </a:lnTo>
                <a:lnTo>
                  <a:pt x="45707" y="109715"/>
                </a:lnTo>
                <a:lnTo>
                  <a:pt x="304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24971" y="3550920"/>
            <a:ext cx="609600" cy="631190"/>
          </a:xfrm>
          <a:custGeom>
            <a:avLst/>
            <a:gdLst/>
            <a:ahLst/>
            <a:cxnLst/>
            <a:rect l="l" t="t" r="r" b="b"/>
            <a:pathLst>
              <a:path w="609600" h="631189">
                <a:moveTo>
                  <a:pt x="582168" y="0"/>
                </a:moveTo>
                <a:lnTo>
                  <a:pt x="551688" y="3048"/>
                </a:lnTo>
                <a:lnTo>
                  <a:pt x="560832" y="60960"/>
                </a:lnTo>
                <a:lnTo>
                  <a:pt x="569988" y="115823"/>
                </a:lnTo>
                <a:lnTo>
                  <a:pt x="576072" y="170675"/>
                </a:lnTo>
                <a:lnTo>
                  <a:pt x="576072" y="246875"/>
                </a:lnTo>
                <a:lnTo>
                  <a:pt x="569988" y="295656"/>
                </a:lnTo>
                <a:lnTo>
                  <a:pt x="560832" y="316992"/>
                </a:lnTo>
                <a:lnTo>
                  <a:pt x="554736" y="338328"/>
                </a:lnTo>
                <a:lnTo>
                  <a:pt x="530364" y="377952"/>
                </a:lnTo>
                <a:lnTo>
                  <a:pt x="496824" y="414528"/>
                </a:lnTo>
                <a:lnTo>
                  <a:pt x="454164" y="445008"/>
                </a:lnTo>
                <a:lnTo>
                  <a:pt x="399288" y="475475"/>
                </a:lnTo>
                <a:lnTo>
                  <a:pt x="368808" y="487680"/>
                </a:lnTo>
                <a:lnTo>
                  <a:pt x="338340" y="502920"/>
                </a:lnTo>
                <a:lnTo>
                  <a:pt x="304800" y="515112"/>
                </a:lnTo>
                <a:lnTo>
                  <a:pt x="271272" y="524256"/>
                </a:lnTo>
                <a:lnTo>
                  <a:pt x="234696" y="536448"/>
                </a:lnTo>
                <a:lnTo>
                  <a:pt x="158496" y="557784"/>
                </a:lnTo>
                <a:lnTo>
                  <a:pt x="0" y="600456"/>
                </a:lnTo>
                <a:lnTo>
                  <a:pt x="6096" y="630936"/>
                </a:lnTo>
                <a:lnTo>
                  <a:pt x="88404" y="609600"/>
                </a:lnTo>
                <a:lnTo>
                  <a:pt x="167652" y="588264"/>
                </a:lnTo>
                <a:lnTo>
                  <a:pt x="243852" y="566928"/>
                </a:lnTo>
                <a:lnTo>
                  <a:pt x="317004" y="542544"/>
                </a:lnTo>
                <a:lnTo>
                  <a:pt x="384048" y="518159"/>
                </a:lnTo>
                <a:lnTo>
                  <a:pt x="445008" y="487680"/>
                </a:lnTo>
                <a:lnTo>
                  <a:pt x="496824" y="454152"/>
                </a:lnTo>
                <a:lnTo>
                  <a:pt x="557784" y="396240"/>
                </a:lnTo>
                <a:lnTo>
                  <a:pt x="569988" y="371856"/>
                </a:lnTo>
                <a:lnTo>
                  <a:pt x="582168" y="350520"/>
                </a:lnTo>
                <a:lnTo>
                  <a:pt x="600443" y="301752"/>
                </a:lnTo>
                <a:lnTo>
                  <a:pt x="603504" y="274320"/>
                </a:lnTo>
                <a:lnTo>
                  <a:pt x="606552" y="249936"/>
                </a:lnTo>
                <a:lnTo>
                  <a:pt x="609587" y="222504"/>
                </a:lnTo>
                <a:lnTo>
                  <a:pt x="609587" y="195072"/>
                </a:lnTo>
                <a:lnTo>
                  <a:pt x="600443" y="112763"/>
                </a:lnTo>
                <a:lnTo>
                  <a:pt x="594347" y="54864"/>
                </a:lnTo>
                <a:lnTo>
                  <a:pt x="5821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11040" y="4623828"/>
            <a:ext cx="905510" cy="378460"/>
          </a:xfrm>
          <a:custGeom>
            <a:avLst/>
            <a:gdLst/>
            <a:ahLst/>
            <a:cxnLst/>
            <a:rect l="l" t="t" r="r" b="b"/>
            <a:pathLst>
              <a:path w="905510" h="378460">
                <a:moveTo>
                  <a:pt x="387108" y="0"/>
                </a:moveTo>
                <a:lnTo>
                  <a:pt x="252996" y="12179"/>
                </a:lnTo>
                <a:lnTo>
                  <a:pt x="152400" y="54863"/>
                </a:lnTo>
                <a:lnTo>
                  <a:pt x="0" y="106667"/>
                </a:lnTo>
                <a:lnTo>
                  <a:pt x="804672" y="377939"/>
                </a:lnTo>
                <a:lnTo>
                  <a:pt x="905243" y="243827"/>
                </a:lnTo>
                <a:lnTo>
                  <a:pt x="667512" y="88379"/>
                </a:lnTo>
                <a:lnTo>
                  <a:pt x="505968" y="21335"/>
                </a:lnTo>
                <a:lnTo>
                  <a:pt x="387108" y="0"/>
                </a:lnTo>
                <a:close/>
              </a:path>
            </a:pathLst>
          </a:custGeom>
          <a:solidFill>
            <a:srgbClr val="00AF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98847" y="4611636"/>
            <a:ext cx="929640" cy="402590"/>
          </a:xfrm>
          <a:custGeom>
            <a:avLst/>
            <a:gdLst/>
            <a:ahLst/>
            <a:cxnLst/>
            <a:rect l="l" t="t" r="r" b="b"/>
            <a:pathLst>
              <a:path w="929639" h="402589">
                <a:moveTo>
                  <a:pt x="42251" y="118821"/>
                </a:moveTo>
                <a:lnTo>
                  <a:pt x="15239" y="128003"/>
                </a:lnTo>
                <a:lnTo>
                  <a:pt x="9143" y="128003"/>
                </a:lnTo>
                <a:lnTo>
                  <a:pt x="813815" y="399275"/>
                </a:lnTo>
                <a:lnTo>
                  <a:pt x="816863" y="402323"/>
                </a:lnTo>
                <a:lnTo>
                  <a:pt x="822947" y="399275"/>
                </a:lnTo>
                <a:lnTo>
                  <a:pt x="825995" y="396227"/>
                </a:lnTo>
                <a:lnTo>
                  <a:pt x="835129" y="384048"/>
                </a:lnTo>
                <a:lnTo>
                  <a:pt x="807719" y="384048"/>
                </a:lnTo>
                <a:lnTo>
                  <a:pt x="812107" y="378368"/>
                </a:lnTo>
                <a:lnTo>
                  <a:pt x="42251" y="118821"/>
                </a:lnTo>
                <a:close/>
              </a:path>
              <a:path w="929639" h="402589">
                <a:moveTo>
                  <a:pt x="812107" y="378368"/>
                </a:moveTo>
                <a:lnTo>
                  <a:pt x="807719" y="384048"/>
                </a:lnTo>
                <a:lnTo>
                  <a:pt x="819911" y="381000"/>
                </a:lnTo>
                <a:lnTo>
                  <a:pt x="812107" y="378368"/>
                </a:lnTo>
                <a:close/>
              </a:path>
              <a:path w="929639" h="402589">
                <a:moveTo>
                  <a:pt x="906020" y="256819"/>
                </a:moveTo>
                <a:lnTo>
                  <a:pt x="812107" y="378368"/>
                </a:lnTo>
                <a:lnTo>
                  <a:pt x="819911" y="381000"/>
                </a:lnTo>
                <a:lnTo>
                  <a:pt x="807719" y="384048"/>
                </a:lnTo>
                <a:lnTo>
                  <a:pt x="835129" y="384048"/>
                </a:lnTo>
                <a:lnTo>
                  <a:pt x="926579" y="262115"/>
                </a:lnTo>
                <a:lnTo>
                  <a:pt x="914387" y="262115"/>
                </a:lnTo>
                <a:lnTo>
                  <a:pt x="906020" y="256819"/>
                </a:lnTo>
                <a:close/>
              </a:path>
              <a:path w="929639" h="402589">
                <a:moveTo>
                  <a:pt x="911339" y="249936"/>
                </a:moveTo>
                <a:lnTo>
                  <a:pt x="906020" y="256819"/>
                </a:lnTo>
                <a:lnTo>
                  <a:pt x="914387" y="262115"/>
                </a:lnTo>
                <a:lnTo>
                  <a:pt x="911339" y="249936"/>
                </a:lnTo>
                <a:close/>
              </a:path>
              <a:path w="929639" h="402589">
                <a:moveTo>
                  <a:pt x="929627" y="249936"/>
                </a:moveTo>
                <a:lnTo>
                  <a:pt x="911339" y="249936"/>
                </a:lnTo>
                <a:lnTo>
                  <a:pt x="914387" y="262115"/>
                </a:lnTo>
                <a:lnTo>
                  <a:pt x="926579" y="262115"/>
                </a:lnTo>
                <a:lnTo>
                  <a:pt x="929627" y="259067"/>
                </a:lnTo>
                <a:lnTo>
                  <a:pt x="929627" y="249936"/>
                </a:lnTo>
                <a:close/>
              </a:path>
              <a:path w="929639" h="402589">
                <a:moveTo>
                  <a:pt x="521195" y="21336"/>
                </a:moveTo>
                <a:lnTo>
                  <a:pt x="399287" y="21336"/>
                </a:lnTo>
                <a:lnTo>
                  <a:pt x="397280" y="21522"/>
                </a:lnTo>
                <a:lnTo>
                  <a:pt x="515111" y="42659"/>
                </a:lnTo>
                <a:lnTo>
                  <a:pt x="673595" y="109715"/>
                </a:lnTo>
                <a:lnTo>
                  <a:pt x="906020" y="256819"/>
                </a:lnTo>
                <a:lnTo>
                  <a:pt x="911339" y="249936"/>
                </a:lnTo>
                <a:lnTo>
                  <a:pt x="929627" y="249936"/>
                </a:lnTo>
                <a:lnTo>
                  <a:pt x="926579" y="246888"/>
                </a:lnTo>
                <a:lnTo>
                  <a:pt x="923531" y="246888"/>
                </a:lnTo>
                <a:lnTo>
                  <a:pt x="685799" y="91427"/>
                </a:lnTo>
                <a:lnTo>
                  <a:pt x="682751" y="91427"/>
                </a:lnTo>
                <a:lnTo>
                  <a:pt x="521195" y="24371"/>
                </a:lnTo>
                <a:lnTo>
                  <a:pt x="521195" y="21336"/>
                </a:lnTo>
                <a:close/>
              </a:path>
              <a:path w="929639" h="402589">
                <a:moveTo>
                  <a:pt x="15239" y="109715"/>
                </a:moveTo>
                <a:lnTo>
                  <a:pt x="3035" y="109715"/>
                </a:lnTo>
                <a:lnTo>
                  <a:pt x="0" y="115824"/>
                </a:lnTo>
                <a:lnTo>
                  <a:pt x="0" y="124955"/>
                </a:lnTo>
                <a:lnTo>
                  <a:pt x="3035" y="128003"/>
                </a:lnTo>
                <a:lnTo>
                  <a:pt x="15239" y="128003"/>
                </a:lnTo>
                <a:lnTo>
                  <a:pt x="15239" y="109715"/>
                </a:lnTo>
                <a:close/>
              </a:path>
              <a:path w="929639" h="402589">
                <a:moveTo>
                  <a:pt x="15239" y="109715"/>
                </a:moveTo>
                <a:lnTo>
                  <a:pt x="15239" y="128003"/>
                </a:lnTo>
                <a:lnTo>
                  <a:pt x="42251" y="118821"/>
                </a:lnTo>
                <a:lnTo>
                  <a:pt x="15239" y="109715"/>
                </a:lnTo>
                <a:close/>
              </a:path>
              <a:path w="929639" h="402589">
                <a:moveTo>
                  <a:pt x="399287" y="0"/>
                </a:moveTo>
                <a:lnTo>
                  <a:pt x="396239" y="0"/>
                </a:lnTo>
                <a:lnTo>
                  <a:pt x="265175" y="12179"/>
                </a:lnTo>
                <a:lnTo>
                  <a:pt x="262127" y="12179"/>
                </a:lnTo>
                <a:lnTo>
                  <a:pt x="161543" y="54864"/>
                </a:lnTo>
                <a:lnTo>
                  <a:pt x="9143" y="109715"/>
                </a:lnTo>
                <a:lnTo>
                  <a:pt x="15239" y="109715"/>
                </a:lnTo>
                <a:lnTo>
                  <a:pt x="42251" y="118821"/>
                </a:lnTo>
                <a:lnTo>
                  <a:pt x="167639" y="76200"/>
                </a:lnTo>
                <a:lnTo>
                  <a:pt x="271259" y="33515"/>
                </a:lnTo>
                <a:lnTo>
                  <a:pt x="268223" y="33515"/>
                </a:lnTo>
                <a:lnTo>
                  <a:pt x="397280" y="21522"/>
                </a:lnTo>
                <a:lnTo>
                  <a:pt x="396239" y="21336"/>
                </a:lnTo>
                <a:lnTo>
                  <a:pt x="521195" y="21336"/>
                </a:lnTo>
                <a:lnTo>
                  <a:pt x="399287" y="0"/>
                </a:lnTo>
                <a:close/>
              </a:path>
              <a:path w="929639" h="402589">
                <a:moveTo>
                  <a:pt x="399287" y="21336"/>
                </a:moveTo>
                <a:lnTo>
                  <a:pt x="396239" y="21336"/>
                </a:lnTo>
                <a:lnTo>
                  <a:pt x="397280" y="21522"/>
                </a:lnTo>
                <a:lnTo>
                  <a:pt x="399287" y="21336"/>
                </a:lnTo>
                <a:close/>
              </a:path>
            </a:pathLst>
          </a:custGeom>
          <a:solidFill>
            <a:srgbClr val="00AF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883152" y="5032260"/>
            <a:ext cx="155575" cy="307975"/>
          </a:xfrm>
          <a:custGeom>
            <a:avLst/>
            <a:gdLst/>
            <a:ahLst/>
            <a:cxnLst/>
            <a:rect l="l" t="t" r="r" b="b"/>
            <a:pathLst>
              <a:path w="155575" h="307975">
                <a:moveTo>
                  <a:pt x="128003" y="0"/>
                </a:moveTo>
                <a:lnTo>
                  <a:pt x="0" y="295643"/>
                </a:lnTo>
                <a:lnTo>
                  <a:pt x="30467" y="307835"/>
                </a:lnTo>
                <a:lnTo>
                  <a:pt x="155435" y="12179"/>
                </a:lnTo>
                <a:lnTo>
                  <a:pt x="1280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53128" y="4462284"/>
            <a:ext cx="978535" cy="421005"/>
          </a:xfrm>
          <a:custGeom>
            <a:avLst/>
            <a:gdLst/>
            <a:ahLst/>
            <a:cxnLst/>
            <a:rect l="l" t="t" r="r" b="b"/>
            <a:pathLst>
              <a:path w="978535" h="421004">
                <a:moveTo>
                  <a:pt x="950974" y="210299"/>
                </a:moveTo>
                <a:lnTo>
                  <a:pt x="326123" y="210299"/>
                </a:lnTo>
                <a:lnTo>
                  <a:pt x="536435" y="228600"/>
                </a:lnTo>
                <a:lnTo>
                  <a:pt x="978408" y="420611"/>
                </a:lnTo>
                <a:lnTo>
                  <a:pt x="950974" y="210299"/>
                </a:lnTo>
                <a:close/>
              </a:path>
              <a:path w="978535" h="421004">
                <a:moveTo>
                  <a:pt x="707123" y="0"/>
                </a:moveTo>
                <a:lnTo>
                  <a:pt x="557784" y="42671"/>
                </a:lnTo>
                <a:lnTo>
                  <a:pt x="115811" y="161544"/>
                </a:lnTo>
                <a:lnTo>
                  <a:pt x="21336" y="204215"/>
                </a:lnTo>
                <a:lnTo>
                  <a:pt x="0" y="234696"/>
                </a:lnTo>
                <a:lnTo>
                  <a:pt x="42672" y="268211"/>
                </a:lnTo>
                <a:lnTo>
                  <a:pt x="173723" y="280403"/>
                </a:lnTo>
                <a:lnTo>
                  <a:pt x="326123" y="210299"/>
                </a:lnTo>
                <a:lnTo>
                  <a:pt x="950974" y="210299"/>
                </a:lnTo>
                <a:lnTo>
                  <a:pt x="941832" y="140208"/>
                </a:lnTo>
                <a:lnTo>
                  <a:pt x="871715" y="51815"/>
                </a:lnTo>
                <a:lnTo>
                  <a:pt x="813803" y="21335"/>
                </a:lnTo>
                <a:lnTo>
                  <a:pt x="707123" y="0"/>
                </a:lnTo>
                <a:close/>
              </a:path>
            </a:pathLst>
          </a:custGeom>
          <a:solidFill>
            <a:srgbClr val="00AF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440948" y="4450079"/>
            <a:ext cx="1003300" cy="445134"/>
          </a:xfrm>
          <a:custGeom>
            <a:avLst/>
            <a:gdLst/>
            <a:ahLst/>
            <a:cxnLst/>
            <a:rect l="l" t="t" r="r" b="b"/>
            <a:pathLst>
              <a:path w="1003300" h="445135">
                <a:moveTo>
                  <a:pt x="565487" y="234696"/>
                </a:moveTo>
                <a:lnTo>
                  <a:pt x="341363" y="234696"/>
                </a:lnTo>
                <a:lnTo>
                  <a:pt x="340932" y="234889"/>
                </a:lnTo>
                <a:lnTo>
                  <a:pt x="545566" y="249936"/>
                </a:lnTo>
                <a:lnTo>
                  <a:pt x="542518" y="249936"/>
                </a:lnTo>
                <a:lnTo>
                  <a:pt x="987526" y="441947"/>
                </a:lnTo>
                <a:lnTo>
                  <a:pt x="990587" y="445008"/>
                </a:lnTo>
                <a:lnTo>
                  <a:pt x="993622" y="445008"/>
                </a:lnTo>
                <a:lnTo>
                  <a:pt x="1002766" y="435851"/>
                </a:lnTo>
                <a:lnTo>
                  <a:pt x="981430" y="435851"/>
                </a:lnTo>
                <a:lnTo>
                  <a:pt x="978998" y="417204"/>
                </a:lnTo>
                <a:lnTo>
                  <a:pt x="565487" y="234696"/>
                </a:lnTo>
                <a:close/>
              </a:path>
              <a:path w="1003300" h="445135">
                <a:moveTo>
                  <a:pt x="978998" y="417204"/>
                </a:moveTo>
                <a:lnTo>
                  <a:pt x="981430" y="435851"/>
                </a:lnTo>
                <a:lnTo>
                  <a:pt x="993622" y="423659"/>
                </a:lnTo>
                <a:lnTo>
                  <a:pt x="978998" y="417204"/>
                </a:lnTo>
                <a:close/>
              </a:path>
              <a:path w="1003300" h="445135">
                <a:moveTo>
                  <a:pt x="963540" y="155448"/>
                </a:moveTo>
                <a:lnTo>
                  <a:pt x="944854" y="155448"/>
                </a:lnTo>
                <a:lnTo>
                  <a:pt x="978998" y="417204"/>
                </a:lnTo>
                <a:lnTo>
                  <a:pt x="993622" y="423659"/>
                </a:lnTo>
                <a:lnTo>
                  <a:pt x="981430" y="435851"/>
                </a:lnTo>
                <a:lnTo>
                  <a:pt x="1002766" y="435851"/>
                </a:lnTo>
                <a:lnTo>
                  <a:pt x="999718" y="432803"/>
                </a:lnTo>
                <a:lnTo>
                  <a:pt x="963540" y="155448"/>
                </a:lnTo>
                <a:close/>
              </a:path>
              <a:path w="1003300" h="445135">
                <a:moveTo>
                  <a:pt x="719302" y="0"/>
                </a:moveTo>
                <a:lnTo>
                  <a:pt x="716254" y="0"/>
                </a:lnTo>
                <a:lnTo>
                  <a:pt x="124942" y="164604"/>
                </a:lnTo>
                <a:lnTo>
                  <a:pt x="30467" y="207264"/>
                </a:lnTo>
                <a:lnTo>
                  <a:pt x="27419" y="207264"/>
                </a:lnTo>
                <a:lnTo>
                  <a:pt x="27419" y="210312"/>
                </a:lnTo>
                <a:lnTo>
                  <a:pt x="3035" y="240804"/>
                </a:lnTo>
                <a:lnTo>
                  <a:pt x="0" y="246888"/>
                </a:lnTo>
                <a:lnTo>
                  <a:pt x="0" y="252984"/>
                </a:lnTo>
                <a:lnTo>
                  <a:pt x="3035" y="256044"/>
                </a:lnTo>
                <a:lnTo>
                  <a:pt x="48755" y="289560"/>
                </a:lnTo>
                <a:lnTo>
                  <a:pt x="51803" y="289560"/>
                </a:lnTo>
                <a:lnTo>
                  <a:pt x="51803" y="292608"/>
                </a:lnTo>
                <a:lnTo>
                  <a:pt x="54851" y="292608"/>
                </a:lnTo>
                <a:lnTo>
                  <a:pt x="185902" y="301739"/>
                </a:lnTo>
                <a:lnTo>
                  <a:pt x="192011" y="301739"/>
                </a:lnTo>
                <a:lnTo>
                  <a:pt x="232723" y="283464"/>
                </a:lnTo>
                <a:lnTo>
                  <a:pt x="182854" y="283464"/>
                </a:lnTo>
                <a:lnTo>
                  <a:pt x="185902" y="280416"/>
                </a:lnTo>
                <a:lnTo>
                  <a:pt x="98717" y="274332"/>
                </a:lnTo>
                <a:lnTo>
                  <a:pt x="60934" y="274332"/>
                </a:lnTo>
                <a:lnTo>
                  <a:pt x="54851" y="271272"/>
                </a:lnTo>
                <a:lnTo>
                  <a:pt x="57365" y="271272"/>
                </a:lnTo>
                <a:lnTo>
                  <a:pt x="36042" y="252984"/>
                </a:lnTo>
                <a:lnTo>
                  <a:pt x="18288" y="252984"/>
                </a:lnTo>
                <a:lnTo>
                  <a:pt x="18288" y="237756"/>
                </a:lnTo>
                <a:lnTo>
                  <a:pt x="30463" y="237756"/>
                </a:lnTo>
                <a:lnTo>
                  <a:pt x="40222" y="225552"/>
                </a:lnTo>
                <a:lnTo>
                  <a:pt x="39624" y="225552"/>
                </a:lnTo>
                <a:lnTo>
                  <a:pt x="42659" y="222504"/>
                </a:lnTo>
                <a:lnTo>
                  <a:pt x="46374" y="222504"/>
                </a:lnTo>
                <a:lnTo>
                  <a:pt x="134099" y="182892"/>
                </a:lnTo>
                <a:lnTo>
                  <a:pt x="131051" y="182892"/>
                </a:lnTo>
                <a:lnTo>
                  <a:pt x="573011" y="64008"/>
                </a:lnTo>
                <a:lnTo>
                  <a:pt x="719847" y="22054"/>
                </a:lnTo>
                <a:lnTo>
                  <a:pt x="716254" y="21336"/>
                </a:lnTo>
                <a:lnTo>
                  <a:pt x="825982" y="21336"/>
                </a:lnTo>
                <a:lnTo>
                  <a:pt x="719302" y="0"/>
                </a:lnTo>
                <a:close/>
              </a:path>
              <a:path w="1003300" h="445135">
                <a:moveTo>
                  <a:pt x="338302" y="213360"/>
                </a:moveTo>
                <a:lnTo>
                  <a:pt x="335254" y="213360"/>
                </a:lnTo>
                <a:lnTo>
                  <a:pt x="182854" y="283464"/>
                </a:lnTo>
                <a:lnTo>
                  <a:pt x="232723" y="283464"/>
                </a:lnTo>
                <a:lnTo>
                  <a:pt x="340932" y="234889"/>
                </a:lnTo>
                <a:lnTo>
                  <a:pt x="338302" y="234696"/>
                </a:lnTo>
                <a:lnTo>
                  <a:pt x="565487" y="234696"/>
                </a:lnTo>
                <a:lnTo>
                  <a:pt x="551675" y="228600"/>
                </a:lnTo>
                <a:lnTo>
                  <a:pt x="548614" y="228600"/>
                </a:lnTo>
                <a:lnTo>
                  <a:pt x="338302" y="213360"/>
                </a:lnTo>
                <a:close/>
              </a:path>
              <a:path w="1003300" h="445135">
                <a:moveTo>
                  <a:pt x="54851" y="271272"/>
                </a:moveTo>
                <a:lnTo>
                  <a:pt x="60934" y="274332"/>
                </a:lnTo>
                <a:lnTo>
                  <a:pt x="57588" y="271462"/>
                </a:lnTo>
                <a:lnTo>
                  <a:pt x="54851" y="271272"/>
                </a:lnTo>
                <a:close/>
              </a:path>
              <a:path w="1003300" h="445135">
                <a:moveTo>
                  <a:pt x="57588" y="271462"/>
                </a:moveTo>
                <a:lnTo>
                  <a:pt x="60934" y="274332"/>
                </a:lnTo>
                <a:lnTo>
                  <a:pt x="98717" y="274332"/>
                </a:lnTo>
                <a:lnTo>
                  <a:pt x="57588" y="271462"/>
                </a:lnTo>
                <a:close/>
              </a:path>
              <a:path w="1003300" h="445135">
                <a:moveTo>
                  <a:pt x="57365" y="271272"/>
                </a:moveTo>
                <a:lnTo>
                  <a:pt x="54851" y="271272"/>
                </a:lnTo>
                <a:lnTo>
                  <a:pt x="57588" y="271462"/>
                </a:lnTo>
                <a:lnTo>
                  <a:pt x="57365" y="271272"/>
                </a:lnTo>
                <a:close/>
              </a:path>
              <a:path w="1003300" h="445135">
                <a:moveTo>
                  <a:pt x="18288" y="237756"/>
                </a:moveTo>
                <a:lnTo>
                  <a:pt x="18288" y="252984"/>
                </a:lnTo>
                <a:lnTo>
                  <a:pt x="25510" y="243951"/>
                </a:lnTo>
                <a:lnTo>
                  <a:pt x="18288" y="237756"/>
                </a:lnTo>
                <a:close/>
              </a:path>
              <a:path w="1003300" h="445135">
                <a:moveTo>
                  <a:pt x="25510" y="243951"/>
                </a:moveTo>
                <a:lnTo>
                  <a:pt x="18288" y="252984"/>
                </a:lnTo>
                <a:lnTo>
                  <a:pt x="36042" y="252984"/>
                </a:lnTo>
                <a:lnTo>
                  <a:pt x="25510" y="243951"/>
                </a:lnTo>
                <a:close/>
              </a:path>
              <a:path w="1003300" h="445135">
                <a:moveTo>
                  <a:pt x="30463" y="237756"/>
                </a:moveTo>
                <a:lnTo>
                  <a:pt x="18288" y="237756"/>
                </a:lnTo>
                <a:lnTo>
                  <a:pt x="25510" y="243951"/>
                </a:lnTo>
                <a:lnTo>
                  <a:pt x="30463" y="237756"/>
                </a:lnTo>
                <a:close/>
              </a:path>
              <a:path w="1003300" h="445135">
                <a:moveTo>
                  <a:pt x="341363" y="234696"/>
                </a:moveTo>
                <a:lnTo>
                  <a:pt x="338302" y="234696"/>
                </a:lnTo>
                <a:lnTo>
                  <a:pt x="340932" y="234889"/>
                </a:lnTo>
                <a:lnTo>
                  <a:pt x="341363" y="234696"/>
                </a:lnTo>
                <a:close/>
              </a:path>
              <a:path w="1003300" h="445135">
                <a:moveTo>
                  <a:pt x="42659" y="222504"/>
                </a:moveTo>
                <a:lnTo>
                  <a:pt x="39624" y="225552"/>
                </a:lnTo>
                <a:lnTo>
                  <a:pt x="40560" y="225129"/>
                </a:lnTo>
                <a:lnTo>
                  <a:pt x="42659" y="222504"/>
                </a:lnTo>
                <a:close/>
              </a:path>
              <a:path w="1003300" h="445135">
                <a:moveTo>
                  <a:pt x="40560" y="225129"/>
                </a:moveTo>
                <a:lnTo>
                  <a:pt x="39624" y="225552"/>
                </a:lnTo>
                <a:lnTo>
                  <a:pt x="40222" y="225552"/>
                </a:lnTo>
                <a:lnTo>
                  <a:pt x="40560" y="225129"/>
                </a:lnTo>
                <a:close/>
              </a:path>
              <a:path w="1003300" h="445135">
                <a:moveTo>
                  <a:pt x="46374" y="222504"/>
                </a:moveTo>
                <a:lnTo>
                  <a:pt x="42659" y="222504"/>
                </a:lnTo>
                <a:lnTo>
                  <a:pt x="40560" y="225129"/>
                </a:lnTo>
                <a:lnTo>
                  <a:pt x="46374" y="222504"/>
                </a:lnTo>
                <a:close/>
              </a:path>
              <a:path w="1003300" h="445135">
                <a:moveTo>
                  <a:pt x="876728" y="72581"/>
                </a:moveTo>
                <a:lnTo>
                  <a:pt x="944854" y="158496"/>
                </a:lnTo>
                <a:lnTo>
                  <a:pt x="944854" y="155448"/>
                </a:lnTo>
                <a:lnTo>
                  <a:pt x="963540" y="155448"/>
                </a:lnTo>
                <a:lnTo>
                  <a:pt x="963142" y="152400"/>
                </a:lnTo>
                <a:lnTo>
                  <a:pt x="963142" y="146304"/>
                </a:lnTo>
                <a:lnTo>
                  <a:pt x="902603" y="73152"/>
                </a:lnTo>
                <a:lnTo>
                  <a:pt x="877811" y="73152"/>
                </a:lnTo>
                <a:lnTo>
                  <a:pt x="876728" y="72581"/>
                </a:lnTo>
                <a:close/>
              </a:path>
              <a:path w="1003300" h="445135">
                <a:moveTo>
                  <a:pt x="874763" y="70104"/>
                </a:moveTo>
                <a:lnTo>
                  <a:pt x="876728" y="72581"/>
                </a:lnTo>
                <a:lnTo>
                  <a:pt x="877811" y="73152"/>
                </a:lnTo>
                <a:lnTo>
                  <a:pt x="874763" y="70104"/>
                </a:lnTo>
                <a:close/>
              </a:path>
              <a:path w="1003300" h="445135">
                <a:moveTo>
                  <a:pt x="900080" y="70104"/>
                </a:moveTo>
                <a:lnTo>
                  <a:pt x="874763" y="70104"/>
                </a:lnTo>
                <a:lnTo>
                  <a:pt x="877811" y="73152"/>
                </a:lnTo>
                <a:lnTo>
                  <a:pt x="902603" y="73152"/>
                </a:lnTo>
                <a:lnTo>
                  <a:pt x="900080" y="70104"/>
                </a:lnTo>
                <a:close/>
              </a:path>
              <a:path w="1003300" h="445135">
                <a:moveTo>
                  <a:pt x="829030" y="21336"/>
                </a:moveTo>
                <a:lnTo>
                  <a:pt x="722363" y="21336"/>
                </a:lnTo>
                <a:lnTo>
                  <a:pt x="719847" y="22054"/>
                </a:lnTo>
                <a:lnTo>
                  <a:pt x="822934" y="42672"/>
                </a:lnTo>
                <a:lnTo>
                  <a:pt x="819899" y="42672"/>
                </a:lnTo>
                <a:lnTo>
                  <a:pt x="876728" y="72581"/>
                </a:lnTo>
                <a:lnTo>
                  <a:pt x="874763" y="70104"/>
                </a:lnTo>
                <a:lnTo>
                  <a:pt x="900080" y="70104"/>
                </a:lnTo>
                <a:lnTo>
                  <a:pt x="889990" y="57912"/>
                </a:lnTo>
                <a:lnTo>
                  <a:pt x="889990" y="54864"/>
                </a:lnTo>
                <a:lnTo>
                  <a:pt x="886942" y="54864"/>
                </a:lnTo>
                <a:lnTo>
                  <a:pt x="829030" y="24384"/>
                </a:lnTo>
                <a:lnTo>
                  <a:pt x="829030" y="21336"/>
                </a:lnTo>
                <a:close/>
              </a:path>
              <a:path w="1003300" h="445135">
                <a:moveTo>
                  <a:pt x="722363" y="21336"/>
                </a:moveTo>
                <a:lnTo>
                  <a:pt x="716254" y="21336"/>
                </a:lnTo>
                <a:lnTo>
                  <a:pt x="719847" y="22054"/>
                </a:lnTo>
                <a:lnTo>
                  <a:pt x="722363" y="21336"/>
                </a:lnTo>
                <a:close/>
              </a:path>
            </a:pathLst>
          </a:custGeom>
          <a:solidFill>
            <a:srgbClr val="00AF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523219" y="4520184"/>
            <a:ext cx="338455" cy="116205"/>
          </a:xfrm>
          <a:custGeom>
            <a:avLst/>
            <a:gdLst/>
            <a:ahLst/>
            <a:cxnLst/>
            <a:rect l="l" t="t" r="r" b="b"/>
            <a:pathLst>
              <a:path w="338454" h="116204">
                <a:moveTo>
                  <a:pt x="329184" y="0"/>
                </a:moveTo>
                <a:lnTo>
                  <a:pt x="0" y="85344"/>
                </a:lnTo>
                <a:lnTo>
                  <a:pt x="9156" y="115823"/>
                </a:lnTo>
                <a:lnTo>
                  <a:pt x="338328" y="30480"/>
                </a:lnTo>
                <a:lnTo>
                  <a:pt x="3291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852403" y="4428756"/>
            <a:ext cx="567055" cy="173990"/>
          </a:xfrm>
          <a:custGeom>
            <a:avLst/>
            <a:gdLst/>
            <a:ahLst/>
            <a:cxnLst/>
            <a:rect l="l" t="t" r="r" b="b"/>
            <a:pathLst>
              <a:path w="567054" h="173989">
                <a:moveTo>
                  <a:pt x="432810" y="30480"/>
                </a:moveTo>
                <a:lnTo>
                  <a:pt x="329184" y="30480"/>
                </a:lnTo>
                <a:lnTo>
                  <a:pt x="390144" y="42672"/>
                </a:lnTo>
                <a:lnTo>
                  <a:pt x="402336" y="48768"/>
                </a:lnTo>
                <a:lnTo>
                  <a:pt x="429755" y="64008"/>
                </a:lnTo>
                <a:lnTo>
                  <a:pt x="478536" y="100571"/>
                </a:lnTo>
                <a:lnTo>
                  <a:pt x="542544" y="173723"/>
                </a:lnTo>
                <a:lnTo>
                  <a:pt x="566915" y="152387"/>
                </a:lnTo>
                <a:lnTo>
                  <a:pt x="545579" y="128003"/>
                </a:lnTo>
                <a:lnTo>
                  <a:pt x="472427" y="54864"/>
                </a:lnTo>
                <a:lnTo>
                  <a:pt x="445008" y="36576"/>
                </a:lnTo>
                <a:lnTo>
                  <a:pt x="432810" y="30480"/>
                </a:lnTo>
                <a:close/>
              </a:path>
              <a:path w="567054" h="173989">
                <a:moveTo>
                  <a:pt x="329184" y="0"/>
                </a:moveTo>
                <a:lnTo>
                  <a:pt x="307848" y="0"/>
                </a:lnTo>
                <a:lnTo>
                  <a:pt x="289560" y="3048"/>
                </a:lnTo>
                <a:lnTo>
                  <a:pt x="225539" y="12192"/>
                </a:lnTo>
                <a:lnTo>
                  <a:pt x="182867" y="24384"/>
                </a:lnTo>
                <a:lnTo>
                  <a:pt x="91427" y="54864"/>
                </a:lnTo>
                <a:lnTo>
                  <a:pt x="0" y="91427"/>
                </a:lnTo>
                <a:lnTo>
                  <a:pt x="12179" y="121907"/>
                </a:lnTo>
                <a:lnTo>
                  <a:pt x="103632" y="85344"/>
                </a:lnTo>
                <a:lnTo>
                  <a:pt x="149339" y="70104"/>
                </a:lnTo>
                <a:lnTo>
                  <a:pt x="192024" y="54864"/>
                </a:lnTo>
                <a:lnTo>
                  <a:pt x="234696" y="42672"/>
                </a:lnTo>
                <a:lnTo>
                  <a:pt x="274320" y="36576"/>
                </a:lnTo>
                <a:lnTo>
                  <a:pt x="292608" y="33528"/>
                </a:lnTo>
                <a:lnTo>
                  <a:pt x="310896" y="33528"/>
                </a:lnTo>
                <a:lnTo>
                  <a:pt x="329184" y="30480"/>
                </a:lnTo>
                <a:lnTo>
                  <a:pt x="432810" y="30480"/>
                </a:lnTo>
                <a:lnTo>
                  <a:pt x="414515" y="21336"/>
                </a:lnTo>
                <a:lnTo>
                  <a:pt x="399275" y="12192"/>
                </a:lnTo>
                <a:lnTo>
                  <a:pt x="381000" y="9144"/>
                </a:lnTo>
                <a:lnTo>
                  <a:pt x="365760" y="3048"/>
                </a:lnTo>
                <a:lnTo>
                  <a:pt x="347472" y="3048"/>
                </a:lnTo>
                <a:lnTo>
                  <a:pt x="3291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391911" y="4590288"/>
            <a:ext cx="82550" cy="302260"/>
          </a:xfrm>
          <a:custGeom>
            <a:avLst/>
            <a:gdLst/>
            <a:ahLst/>
            <a:cxnLst/>
            <a:rect l="l" t="t" r="r" b="b"/>
            <a:pathLst>
              <a:path w="82550" h="302260">
                <a:moveTo>
                  <a:pt x="30467" y="0"/>
                </a:moveTo>
                <a:lnTo>
                  <a:pt x="0" y="6083"/>
                </a:lnTo>
                <a:lnTo>
                  <a:pt x="51803" y="301739"/>
                </a:lnTo>
                <a:lnTo>
                  <a:pt x="82270" y="295643"/>
                </a:lnTo>
                <a:lnTo>
                  <a:pt x="304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437888" y="4721364"/>
            <a:ext cx="927100" cy="332740"/>
          </a:xfrm>
          <a:custGeom>
            <a:avLst/>
            <a:gdLst/>
            <a:ahLst/>
            <a:cxnLst/>
            <a:rect l="l" t="t" r="r" b="b"/>
            <a:pathLst>
              <a:path w="927100" h="332739">
                <a:moveTo>
                  <a:pt x="9144" y="0"/>
                </a:moveTo>
                <a:lnTo>
                  <a:pt x="0" y="30480"/>
                </a:lnTo>
                <a:lnTo>
                  <a:pt x="917448" y="332219"/>
                </a:lnTo>
                <a:lnTo>
                  <a:pt x="926579" y="301752"/>
                </a:lnTo>
                <a:lnTo>
                  <a:pt x="9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416552" y="4599432"/>
            <a:ext cx="131051" cy="16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715511" y="4148328"/>
            <a:ext cx="1691639" cy="478790"/>
          </a:xfrm>
          <a:custGeom>
            <a:avLst/>
            <a:gdLst/>
            <a:ahLst/>
            <a:cxnLst/>
            <a:rect l="l" t="t" r="r" b="b"/>
            <a:pathLst>
              <a:path w="1691639" h="478789">
                <a:moveTo>
                  <a:pt x="1688579" y="0"/>
                </a:moveTo>
                <a:lnTo>
                  <a:pt x="0" y="463308"/>
                </a:lnTo>
                <a:lnTo>
                  <a:pt x="3048" y="478536"/>
                </a:lnTo>
                <a:lnTo>
                  <a:pt x="1691627" y="15240"/>
                </a:lnTo>
                <a:lnTo>
                  <a:pt x="1688579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15511" y="4181855"/>
            <a:ext cx="1704339" cy="485140"/>
          </a:xfrm>
          <a:custGeom>
            <a:avLst/>
            <a:gdLst/>
            <a:ahLst/>
            <a:cxnLst/>
            <a:rect l="l" t="t" r="r" b="b"/>
            <a:pathLst>
              <a:path w="1704339" h="485139">
                <a:moveTo>
                  <a:pt x="1700771" y="0"/>
                </a:moveTo>
                <a:lnTo>
                  <a:pt x="0" y="469404"/>
                </a:lnTo>
                <a:lnTo>
                  <a:pt x="3048" y="484632"/>
                </a:lnTo>
                <a:lnTo>
                  <a:pt x="1703819" y="15240"/>
                </a:lnTo>
                <a:lnTo>
                  <a:pt x="1700771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391911" y="4218432"/>
            <a:ext cx="55244" cy="326390"/>
          </a:xfrm>
          <a:custGeom>
            <a:avLst/>
            <a:gdLst/>
            <a:ahLst/>
            <a:cxnLst/>
            <a:rect l="l" t="t" r="r" b="b"/>
            <a:pathLst>
              <a:path w="55245" h="326389">
                <a:moveTo>
                  <a:pt x="54851" y="0"/>
                </a:moveTo>
                <a:lnTo>
                  <a:pt x="6083" y="0"/>
                </a:lnTo>
                <a:lnTo>
                  <a:pt x="0" y="323075"/>
                </a:lnTo>
                <a:lnTo>
                  <a:pt x="45707" y="326136"/>
                </a:lnTo>
                <a:lnTo>
                  <a:pt x="54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429000" y="4556772"/>
            <a:ext cx="378460" cy="70485"/>
          </a:xfrm>
          <a:custGeom>
            <a:avLst/>
            <a:gdLst/>
            <a:ahLst/>
            <a:cxnLst/>
            <a:rect l="l" t="t" r="r" b="b"/>
            <a:pathLst>
              <a:path w="378460" h="70485">
                <a:moveTo>
                  <a:pt x="3048" y="0"/>
                </a:moveTo>
                <a:lnTo>
                  <a:pt x="0" y="15239"/>
                </a:lnTo>
                <a:lnTo>
                  <a:pt x="57912" y="33527"/>
                </a:lnTo>
                <a:lnTo>
                  <a:pt x="115824" y="48755"/>
                </a:lnTo>
                <a:lnTo>
                  <a:pt x="143243" y="57899"/>
                </a:lnTo>
                <a:lnTo>
                  <a:pt x="170688" y="60934"/>
                </a:lnTo>
                <a:lnTo>
                  <a:pt x="195072" y="67030"/>
                </a:lnTo>
                <a:lnTo>
                  <a:pt x="222491" y="70091"/>
                </a:lnTo>
                <a:lnTo>
                  <a:pt x="286512" y="70091"/>
                </a:lnTo>
                <a:lnTo>
                  <a:pt x="307848" y="67030"/>
                </a:lnTo>
                <a:lnTo>
                  <a:pt x="344424" y="57899"/>
                </a:lnTo>
                <a:lnTo>
                  <a:pt x="355595" y="54851"/>
                </a:lnTo>
                <a:lnTo>
                  <a:pt x="222491" y="54851"/>
                </a:lnTo>
                <a:lnTo>
                  <a:pt x="198107" y="51803"/>
                </a:lnTo>
                <a:lnTo>
                  <a:pt x="173736" y="45707"/>
                </a:lnTo>
                <a:lnTo>
                  <a:pt x="118872" y="33527"/>
                </a:lnTo>
                <a:lnTo>
                  <a:pt x="60960" y="18287"/>
                </a:lnTo>
                <a:lnTo>
                  <a:pt x="3048" y="0"/>
                </a:lnTo>
                <a:close/>
              </a:path>
              <a:path w="378460" h="70485">
                <a:moveTo>
                  <a:pt x="374891" y="33527"/>
                </a:moveTo>
                <a:lnTo>
                  <a:pt x="338315" y="42659"/>
                </a:lnTo>
                <a:lnTo>
                  <a:pt x="304800" y="51803"/>
                </a:lnTo>
                <a:lnTo>
                  <a:pt x="283464" y="54851"/>
                </a:lnTo>
                <a:lnTo>
                  <a:pt x="355595" y="54851"/>
                </a:lnTo>
                <a:lnTo>
                  <a:pt x="377939" y="48755"/>
                </a:lnTo>
                <a:lnTo>
                  <a:pt x="374891" y="33527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425952" y="4593348"/>
            <a:ext cx="378460" cy="73660"/>
          </a:xfrm>
          <a:custGeom>
            <a:avLst/>
            <a:gdLst/>
            <a:ahLst/>
            <a:cxnLst/>
            <a:rect l="l" t="t" r="r" b="b"/>
            <a:pathLst>
              <a:path w="378460" h="73660">
                <a:moveTo>
                  <a:pt x="3048" y="0"/>
                </a:moveTo>
                <a:lnTo>
                  <a:pt x="0" y="15239"/>
                </a:lnTo>
                <a:lnTo>
                  <a:pt x="57912" y="33527"/>
                </a:lnTo>
                <a:lnTo>
                  <a:pt x="115824" y="48755"/>
                </a:lnTo>
                <a:lnTo>
                  <a:pt x="143243" y="57899"/>
                </a:lnTo>
                <a:lnTo>
                  <a:pt x="170688" y="63982"/>
                </a:lnTo>
                <a:lnTo>
                  <a:pt x="195072" y="67030"/>
                </a:lnTo>
                <a:lnTo>
                  <a:pt x="222491" y="70091"/>
                </a:lnTo>
                <a:lnTo>
                  <a:pt x="243827" y="73139"/>
                </a:lnTo>
                <a:lnTo>
                  <a:pt x="265176" y="70091"/>
                </a:lnTo>
                <a:lnTo>
                  <a:pt x="286512" y="70091"/>
                </a:lnTo>
                <a:lnTo>
                  <a:pt x="307848" y="67030"/>
                </a:lnTo>
                <a:lnTo>
                  <a:pt x="344424" y="57899"/>
                </a:lnTo>
                <a:lnTo>
                  <a:pt x="355595" y="54851"/>
                </a:lnTo>
                <a:lnTo>
                  <a:pt x="222491" y="54851"/>
                </a:lnTo>
                <a:lnTo>
                  <a:pt x="173736" y="48755"/>
                </a:lnTo>
                <a:lnTo>
                  <a:pt x="146291" y="42659"/>
                </a:lnTo>
                <a:lnTo>
                  <a:pt x="118872" y="33527"/>
                </a:lnTo>
                <a:lnTo>
                  <a:pt x="64008" y="18287"/>
                </a:lnTo>
                <a:lnTo>
                  <a:pt x="3048" y="0"/>
                </a:lnTo>
                <a:close/>
              </a:path>
              <a:path w="378460" h="73660">
                <a:moveTo>
                  <a:pt x="374891" y="33527"/>
                </a:moveTo>
                <a:lnTo>
                  <a:pt x="338315" y="42659"/>
                </a:lnTo>
                <a:lnTo>
                  <a:pt x="304800" y="51803"/>
                </a:lnTo>
                <a:lnTo>
                  <a:pt x="283464" y="54851"/>
                </a:lnTo>
                <a:lnTo>
                  <a:pt x="355595" y="54851"/>
                </a:lnTo>
                <a:lnTo>
                  <a:pt x="377939" y="48755"/>
                </a:lnTo>
                <a:lnTo>
                  <a:pt x="374891" y="33527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6394" y="2327577"/>
            <a:ext cx="9141460" cy="415544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295910" indent="-283210">
              <a:lnSpc>
                <a:spcPct val="100000"/>
              </a:lnSpc>
              <a:spcBef>
                <a:spcPts val="425"/>
              </a:spcBef>
              <a:buChar char="•"/>
              <a:tabLst>
                <a:tab pos="295275" algn="l"/>
                <a:tab pos="295910" algn="l"/>
              </a:tabLst>
            </a:pP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Beard St and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North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Gadsden St</a:t>
            </a:r>
            <a:r>
              <a:rPr sz="2100" spc="434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Realignment</a:t>
            </a:r>
            <a:endParaRPr sz="2100">
              <a:latin typeface="Arial"/>
              <a:cs typeface="Arial"/>
            </a:endParaRPr>
          </a:p>
          <a:p>
            <a:pPr marL="295910" indent="-283210">
              <a:lnSpc>
                <a:spcPct val="100000"/>
              </a:lnSpc>
              <a:spcBef>
                <a:spcPts val="340"/>
              </a:spcBef>
              <a:buChar char="•"/>
              <a:tabLst>
                <a:tab pos="295275" algn="l"/>
                <a:tab pos="295910" algn="l"/>
              </a:tabLst>
            </a:pPr>
            <a:r>
              <a:rPr sz="2100" dirty="0">
                <a:solidFill>
                  <a:srgbClr val="282828"/>
                </a:solidFill>
                <a:latin typeface="Arial"/>
                <a:cs typeface="Arial"/>
              </a:rPr>
              <a:t>Sidewalk</a:t>
            </a:r>
            <a:r>
              <a:rPr sz="2100" spc="155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2100" spc="5" dirty="0">
                <a:solidFill>
                  <a:srgbClr val="282828"/>
                </a:solidFill>
                <a:latin typeface="Arial"/>
                <a:cs typeface="Arial"/>
              </a:rPr>
              <a:t>Connectivity</a:t>
            </a:r>
            <a:endParaRPr sz="2100">
              <a:latin typeface="Arial"/>
              <a:cs typeface="Arial"/>
            </a:endParaRPr>
          </a:p>
          <a:p>
            <a:pPr marL="295910" indent="-283210">
              <a:lnSpc>
                <a:spcPct val="100000"/>
              </a:lnSpc>
              <a:spcBef>
                <a:spcPts val="310"/>
              </a:spcBef>
              <a:buChar char="•"/>
              <a:tabLst>
                <a:tab pos="295275" algn="l"/>
                <a:tab pos="295910" algn="l"/>
              </a:tabLst>
            </a:pP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North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Gadsden St corridor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improvements </a:t>
            </a:r>
            <a:r>
              <a:rPr sz="2100" spc="10" dirty="0">
                <a:solidFill>
                  <a:srgbClr val="BEBEBE"/>
                </a:solidFill>
                <a:latin typeface="Arial"/>
                <a:cs typeface="Arial"/>
              </a:rPr>
              <a:t>from </a:t>
            </a:r>
            <a:r>
              <a:rPr sz="2100" spc="-5" dirty="0">
                <a:solidFill>
                  <a:srgbClr val="BEBEBE"/>
                </a:solidFill>
                <a:latin typeface="Arial"/>
                <a:cs typeface="Arial"/>
              </a:rPr>
              <a:t>6</a:t>
            </a:r>
            <a:r>
              <a:rPr sz="2175" spc="-7" baseline="24904" dirty="0">
                <a:solidFill>
                  <a:srgbClr val="BEBEBE"/>
                </a:solidFill>
                <a:latin typeface="Arial"/>
                <a:cs typeface="Arial"/>
              </a:rPr>
              <a:t>th </a:t>
            </a:r>
            <a:r>
              <a:rPr sz="2100" spc="-5" dirty="0">
                <a:solidFill>
                  <a:srgbClr val="BEBEBE"/>
                </a:solidFill>
                <a:latin typeface="Arial"/>
                <a:cs typeface="Arial"/>
              </a:rPr>
              <a:t>Ave </a:t>
            </a:r>
            <a:r>
              <a:rPr sz="2100" spc="25" dirty="0">
                <a:solidFill>
                  <a:srgbClr val="BEBEBE"/>
                </a:solidFill>
                <a:latin typeface="Arial"/>
                <a:cs typeface="Arial"/>
              </a:rPr>
              <a:t>to</a:t>
            </a:r>
            <a:r>
              <a:rPr sz="2100" spc="105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Thomasville </a:t>
            </a:r>
            <a:r>
              <a:rPr sz="2100" spc="25" dirty="0">
                <a:solidFill>
                  <a:srgbClr val="BEBEBE"/>
                </a:solidFill>
                <a:latin typeface="Arial"/>
                <a:cs typeface="Arial"/>
              </a:rPr>
              <a:t>Rd</a:t>
            </a:r>
            <a:endParaRPr sz="2100">
              <a:latin typeface="Arial"/>
              <a:cs typeface="Arial"/>
            </a:endParaRPr>
          </a:p>
          <a:p>
            <a:pPr marL="295275" indent="-282575">
              <a:lnSpc>
                <a:spcPct val="100000"/>
              </a:lnSpc>
              <a:spcBef>
                <a:spcPts val="310"/>
              </a:spcBef>
              <a:buChar char="•"/>
              <a:tabLst>
                <a:tab pos="295275" algn="l"/>
                <a:tab pos="295910" algn="l"/>
              </a:tabLst>
            </a:pPr>
            <a:r>
              <a:rPr sz="2100" spc="10" dirty="0">
                <a:solidFill>
                  <a:srgbClr val="BEBEBE"/>
                </a:solidFill>
                <a:latin typeface="Arial"/>
                <a:cs typeface="Arial"/>
              </a:rPr>
              <a:t>Placemaking/Complete</a:t>
            </a:r>
            <a:r>
              <a:rPr sz="2100" spc="110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Streets</a:t>
            </a:r>
            <a:endParaRPr sz="2100">
              <a:latin typeface="Arial"/>
              <a:cs typeface="Arial"/>
            </a:endParaRPr>
          </a:p>
          <a:p>
            <a:pPr marL="295910" marR="5080" indent="-283210">
              <a:lnSpc>
                <a:spcPts val="2330"/>
              </a:lnSpc>
              <a:spcBef>
                <a:spcPts val="550"/>
              </a:spcBef>
              <a:buChar char="•"/>
              <a:tabLst>
                <a:tab pos="295275" algn="l"/>
                <a:tab pos="295910" algn="l"/>
              </a:tabLst>
            </a:pP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One-way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southbound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of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Thomasville </a:t>
            </a:r>
            <a:r>
              <a:rPr sz="2100" spc="10" dirty="0">
                <a:solidFill>
                  <a:srgbClr val="BEBEBE"/>
                </a:solidFill>
                <a:latin typeface="Arial"/>
                <a:cs typeface="Arial"/>
              </a:rPr>
              <a:t>Rd from </a:t>
            </a:r>
            <a:r>
              <a:rPr sz="2100" spc="25" dirty="0">
                <a:solidFill>
                  <a:srgbClr val="BEBEBE"/>
                </a:solidFill>
                <a:latin typeface="Arial"/>
                <a:cs typeface="Arial"/>
              </a:rPr>
              <a:t>N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Gadsden St to </a:t>
            </a:r>
            <a:r>
              <a:rPr sz="2100" spc="25" dirty="0">
                <a:solidFill>
                  <a:srgbClr val="BEBEBE"/>
                </a:solidFill>
                <a:latin typeface="Arial"/>
                <a:cs typeface="Arial"/>
              </a:rPr>
              <a:t>N </a:t>
            </a:r>
            <a:r>
              <a:rPr sz="2100" spc="-5" dirty="0">
                <a:solidFill>
                  <a:srgbClr val="BEBEBE"/>
                </a:solidFill>
                <a:latin typeface="Arial"/>
                <a:cs typeface="Arial"/>
              </a:rPr>
              <a:t>Monroe 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St</a:t>
            </a:r>
            <a:endParaRPr sz="2100">
              <a:latin typeface="Arial"/>
              <a:cs typeface="Arial"/>
            </a:endParaRPr>
          </a:p>
          <a:p>
            <a:pPr marL="295275" indent="-282575">
              <a:lnSpc>
                <a:spcPct val="100000"/>
              </a:lnSpc>
              <a:spcBef>
                <a:spcPts val="265"/>
              </a:spcBef>
              <a:buChar char="•"/>
              <a:tabLst>
                <a:tab pos="295275" algn="l"/>
                <a:tab pos="295910" algn="l"/>
              </a:tabLst>
            </a:pP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One-way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southbound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of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Thomasville </a:t>
            </a:r>
            <a:r>
              <a:rPr sz="2100" spc="10" dirty="0">
                <a:solidFill>
                  <a:srgbClr val="BEBEBE"/>
                </a:solidFill>
                <a:latin typeface="Arial"/>
                <a:cs typeface="Arial"/>
              </a:rPr>
              <a:t>Rd from </a:t>
            </a:r>
            <a:r>
              <a:rPr sz="2100" spc="25" dirty="0">
                <a:solidFill>
                  <a:srgbClr val="BEBEBE"/>
                </a:solidFill>
                <a:latin typeface="Arial"/>
                <a:cs typeface="Arial"/>
              </a:rPr>
              <a:t>N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Gadsden</a:t>
            </a:r>
            <a:r>
              <a:rPr sz="2100" spc="175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St to </a:t>
            </a:r>
            <a:r>
              <a:rPr sz="2100" dirty="0">
                <a:solidFill>
                  <a:srgbClr val="BEBEBE"/>
                </a:solidFill>
                <a:latin typeface="Arial"/>
                <a:cs typeface="Arial"/>
              </a:rPr>
              <a:t>6</a:t>
            </a:r>
            <a:r>
              <a:rPr sz="2175" baseline="24904" dirty="0">
                <a:solidFill>
                  <a:srgbClr val="BEBEBE"/>
                </a:solidFill>
                <a:latin typeface="Arial"/>
                <a:cs typeface="Arial"/>
              </a:rPr>
              <a:t>th </a:t>
            </a:r>
            <a:r>
              <a:rPr sz="2100" dirty="0">
                <a:solidFill>
                  <a:srgbClr val="BEBEBE"/>
                </a:solidFill>
                <a:latin typeface="Arial"/>
                <a:cs typeface="Arial"/>
              </a:rPr>
              <a:t>Ave</a:t>
            </a:r>
            <a:endParaRPr sz="2100">
              <a:latin typeface="Arial"/>
              <a:cs typeface="Arial"/>
            </a:endParaRPr>
          </a:p>
          <a:p>
            <a:pPr marL="295910" marR="114300" indent="-283210">
              <a:lnSpc>
                <a:spcPts val="2330"/>
              </a:lnSpc>
              <a:spcBef>
                <a:spcPts val="545"/>
              </a:spcBef>
              <a:buChar char="•"/>
              <a:tabLst>
                <a:tab pos="295275" algn="l"/>
                <a:tab pos="295910" algn="l"/>
              </a:tabLst>
            </a:pP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Thomasville,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Meridian and </a:t>
            </a:r>
            <a:r>
              <a:rPr sz="2100" spc="25" dirty="0">
                <a:solidFill>
                  <a:srgbClr val="BEBEBE"/>
                </a:solidFill>
                <a:latin typeface="Arial"/>
                <a:cs typeface="Arial"/>
              </a:rPr>
              <a:t>N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Gadsden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Roundabout (includes all existing  movements)</a:t>
            </a:r>
            <a:endParaRPr sz="2100">
              <a:latin typeface="Arial"/>
              <a:cs typeface="Arial"/>
            </a:endParaRPr>
          </a:p>
          <a:p>
            <a:pPr marL="295910" marR="622935" indent="-283210">
              <a:lnSpc>
                <a:spcPts val="2330"/>
              </a:lnSpc>
              <a:spcBef>
                <a:spcPts val="500"/>
              </a:spcBef>
              <a:buChar char="•"/>
              <a:tabLst>
                <a:tab pos="295275" algn="l"/>
                <a:tab pos="295910" algn="l"/>
              </a:tabLst>
            </a:pP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Thomasville, Meridian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and </a:t>
            </a:r>
            <a:r>
              <a:rPr sz="2100" spc="25" dirty="0">
                <a:solidFill>
                  <a:srgbClr val="BEBEBE"/>
                </a:solidFill>
                <a:latin typeface="Arial"/>
                <a:cs typeface="Arial"/>
              </a:rPr>
              <a:t>N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Gadsden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Roundabout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(No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Gadsden </a:t>
            </a:r>
            <a:r>
              <a:rPr sz="2100" spc="-5" dirty="0">
                <a:solidFill>
                  <a:srgbClr val="BEBEBE"/>
                </a:solidFill>
                <a:latin typeface="Arial"/>
                <a:cs typeface="Arial"/>
              </a:rPr>
              <a:t>to 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Meridian</a:t>
            </a:r>
            <a:r>
              <a:rPr sz="2100" spc="110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movement)</a:t>
            </a:r>
            <a:endParaRPr sz="2100">
              <a:latin typeface="Arial"/>
              <a:cs typeface="Arial"/>
            </a:endParaRPr>
          </a:p>
          <a:p>
            <a:pPr marL="295910" indent="-283210">
              <a:lnSpc>
                <a:spcPct val="100000"/>
              </a:lnSpc>
              <a:spcBef>
                <a:spcPts val="265"/>
              </a:spcBef>
              <a:buChar char="•"/>
              <a:tabLst>
                <a:tab pos="295910" algn="l"/>
                <a:tab pos="296545" algn="l"/>
              </a:tabLst>
            </a:pPr>
            <a:r>
              <a:rPr sz="2100" spc="-5" dirty="0">
                <a:solidFill>
                  <a:srgbClr val="BEBEBE"/>
                </a:solidFill>
                <a:latin typeface="Arial"/>
                <a:cs typeface="Arial"/>
              </a:rPr>
              <a:t>6</a:t>
            </a:r>
            <a:r>
              <a:rPr sz="2175" spc="-7" baseline="24904" dirty="0">
                <a:solidFill>
                  <a:srgbClr val="BEBEBE"/>
                </a:solidFill>
                <a:latin typeface="Arial"/>
                <a:cs typeface="Arial"/>
              </a:rPr>
              <a:t>th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and </a:t>
            </a:r>
            <a:r>
              <a:rPr sz="2100" spc="-5" dirty="0">
                <a:solidFill>
                  <a:srgbClr val="BEBEBE"/>
                </a:solidFill>
                <a:latin typeface="Arial"/>
                <a:cs typeface="Arial"/>
              </a:rPr>
              <a:t>7</a:t>
            </a:r>
            <a:r>
              <a:rPr sz="2175" spc="-7" baseline="24904" dirty="0">
                <a:solidFill>
                  <a:srgbClr val="BEBEBE"/>
                </a:solidFill>
                <a:latin typeface="Arial"/>
                <a:cs typeface="Arial"/>
              </a:rPr>
              <a:t>th </a:t>
            </a:r>
            <a:r>
              <a:rPr sz="2100" spc="-5" dirty="0">
                <a:solidFill>
                  <a:srgbClr val="BEBEBE"/>
                </a:solidFill>
                <a:latin typeface="Arial"/>
                <a:cs typeface="Arial"/>
              </a:rPr>
              <a:t>Ave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Bi-Directional</a:t>
            </a:r>
            <a:r>
              <a:rPr sz="2100" spc="100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Roadways</a:t>
            </a:r>
            <a:endParaRPr sz="21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476419" y="1283220"/>
            <a:ext cx="1069539" cy="755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69468" y="1596669"/>
            <a:ext cx="4781550" cy="4279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15" dirty="0"/>
              <a:t>Options Being Considered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58668" y="1109034"/>
            <a:ext cx="3564675" cy="55166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00400" y="1057668"/>
            <a:ext cx="3660648" cy="56570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476419" y="1283220"/>
            <a:ext cx="1069539" cy="7559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58668" y="1109034"/>
            <a:ext cx="3564675" cy="55166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476419" y="1283220"/>
            <a:ext cx="1069539" cy="755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12420" y="3253752"/>
          <a:ext cx="2589530" cy="16129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75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7340">
                <a:tc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50" b="1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Key </a:t>
                      </a:r>
                      <a:r>
                        <a:rPr sz="1450" b="1" spc="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Gaps </a:t>
                      </a:r>
                      <a:r>
                        <a:rPr sz="145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145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5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Sidewalks</a:t>
                      </a:r>
                      <a:endParaRPr sz="145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0AC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77470" marR="318770">
                        <a:lnSpc>
                          <a:spcPct val="105300"/>
                        </a:lnSpc>
                        <a:spcBef>
                          <a:spcPts val="235"/>
                        </a:spcBef>
                      </a:pPr>
                      <a:r>
                        <a:rPr sz="950" spc="10" dirty="0">
                          <a:solidFill>
                            <a:srgbClr val="282828"/>
                          </a:solidFill>
                          <a:latin typeface="Arial"/>
                          <a:cs typeface="Arial"/>
                        </a:rPr>
                        <a:t>Thomasville </a:t>
                      </a:r>
                      <a:r>
                        <a:rPr sz="950" spc="15" dirty="0">
                          <a:solidFill>
                            <a:srgbClr val="282828"/>
                          </a:solidFill>
                          <a:latin typeface="Arial"/>
                          <a:cs typeface="Arial"/>
                        </a:rPr>
                        <a:t>Rd </a:t>
                      </a:r>
                      <a:r>
                        <a:rPr sz="950" spc="5" dirty="0">
                          <a:solidFill>
                            <a:srgbClr val="282828"/>
                          </a:solidFill>
                          <a:latin typeface="Arial"/>
                          <a:cs typeface="Arial"/>
                        </a:rPr>
                        <a:t>- Colonial </a:t>
                      </a:r>
                      <a:r>
                        <a:rPr sz="950" dirty="0">
                          <a:solidFill>
                            <a:srgbClr val="282828"/>
                          </a:solidFill>
                          <a:latin typeface="Arial"/>
                          <a:cs typeface="Arial"/>
                        </a:rPr>
                        <a:t>Dr. to </a:t>
                      </a:r>
                      <a:r>
                        <a:rPr sz="950" spc="5" dirty="0">
                          <a:solidFill>
                            <a:srgbClr val="282828"/>
                          </a:solidFill>
                          <a:latin typeface="Arial"/>
                          <a:cs typeface="Arial"/>
                        </a:rPr>
                        <a:t>7</a:t>
                      </a:r>
                      <a:r>
                        <a:rPr sz="975" spc="7" baseline="25641" dirty="0">
                          <a:solidFill>
                            <a:srgbClr val="282828"/>
                          </a:solidFill>
                          <a:latin typeface="Arial"/>
                          <a:cs typeface="Arial"/>
                        </a:rPr>
                        <a:t>th </a:t>
                      </a:r>
                      <a:r>
                        <a:rPr sz="950" spc="-20" dirty="0">
                          <a:solidFill>
                            <a:srgbClr val="282828"/>
                          </a:solidFill>
                          <a:latin typeface="Arial"/>
                          <a:cs typeface="Arial"/>
                        </a:rPr>
                        <a:t>Ave  </a:t>
                      </a:r>
                      <a:r>
                        <a:rPr sz="950" spc="5" dirty="0">
                          <a:solidFill>
                            <a:srgbClr val="282828"/>
                          </a:solidFill>
                          <a:latin typeface="Arial"/>
                          <a:cs typeface="Arial"/>
                        </a:rPr>
                        <a:t>(west </a:t>
                      </a:r>
                      <a:r>
                        <a:rPr sz="950" dirty="0">
                          <a:solidFill>
                            <a:srgbClr val="282828"/>
                          </a:solidFill>
                          <a:latin typeface="Arial"/>
                          <a:cs typeface="Arial"/>
                        </a:rPr>
                        <a:t>side</a:t>
                      </a:r>
                      <a:r>
                        <a:rPr sz="950" spc="80" dirty="0">
                          <a:solidFill>
                            <a:srgbClr val="28282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0" dirty="0">
                          <a:solidFill>
                            <a:srgbClr val="282828"/>
                          </a:solidFill>
                          <a:latin typeface="Arial"/>
                          <a:cs typeface="Arial"/>
                        </a:rPr>
                        <a:t>only)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D4E2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340">
                <a:tc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950" spc="5" dirty="0">
                          <a:solidFill>
                            <a:srgbClr val="282828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sz="975" spc="7" baseline="25641" dirty="0">
                          <a:solidFill>
                            <a:srgbClr val="282828"/>
                          </a:solidFill>
                          <a:latin typeface="Arial"/>
                          <a:cs typeface="Arial"/>
                        </a:rPr>
                        <a:t>rd</a:t>
                      </a:r>
                      <a:r>
                        <a:rPr sz="950" spc="5" dirty="0">
                          <a:solidFill>
                            <a:srgbClr val="282828"/>
                          </a:solidFill>
                          <a:latin typeface="Arial"/>
                          <a:cs typeface="Arial"/>
                        </a:rPr>
                        <a:t>, 5</a:t>
                      </a:r>
                      <a:r>
                        <a:rPr sz="975" spc="7" baseline="25641" dirty="0">
                          <a:solidFill>
                            <a:srgbClr val="282828"/>
                          </a:solidFill>
                          <a:latin typeface="Arial"/>
                          <a:cs typeface="Arial"/>
                        </a:rPr>
                        <a:t>th</a:t>
                      </a:r>
                      <a:r>
                        <a:rPr sz="950" spc="5" dirty="0">
                          <a:solidFill>
                            <a:srgbClr val="282828"/>
                          </a:solidFill>
                          <a:latin typeface="Arial"/>
                          <a:cs typeface="Arial"/>
                        </a:rPr>
                        <a:t>, 6</a:t>
                      </a:r>
                      <a:r>
                        <a:rPr sz="975" spc="7" baseline="25641" dirty="0">
                          <a:solidFill>
                            <a:srgbClr val="282828"/>
                          </a:solidFill>
                          <a:latin typeface="Arial"/>
                          <a:cs typeface="Arial"/>
                        </a:rPr>
                        <a:t>th</a:t>
                      </a:r>
                      <a:r>
                        <a:rPr sz="950" spc="5" dirty="0">
                          <a:solidFill>
                            <a:srgbClr val="282828"/>
                          </a:solidFill>
                          <a:latin typeface="Arial"/>
                          <a:cs typeface="Arial"/>
                        </a:rPr>
                        <a:t>, 7</a:t>
                      </a:r>
                      <a:r>
                        <a:rPr sz="975" spc="7" baseline="25641" dirty="0">
                          <a:solidFill>
                            <a:srgbClr val="282828"/>
                          </a:solidFill>
                          <a:latin typeface="Arial"/>
                          <a:cs typeface="Arial"/>
                        </a:rPr>
                        <a:t>th</a:t>
                      </a:r>
                      <a:r>
                        <a:rPr sz="975" baseline="25641" dirty="0">
                          <a:solidFill>
                            <a:srgbClr val="28282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0" dirty="0">
                          <a:solidFill>
                            <a:srgbClr val="282828"/>
                          </a:solidFill>
                          <a:latin typeface="Arial"/>
                          <a:cs typeface="Arial"/>
                        </a:rPr>
                        <a:t>Avenue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T="3746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AF0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950" spc="0" dirty="0">
                          <a:solidFill>
                            <a:srgbClr val="282828"/>
                          </a:solidFill>
                          <a:latin typeface="Arial"/>
                          <a:cs typeface="Arial"/>
                        </a:rPr>
                        <a:t>Meridian</a:t>
                      </a:r>
                      <a:r>
                        <a:rPr sz="950" spc="65" dirty="0">
                          <a:solidFill>
                            <a:srgbClr val="28282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15" dirty="0">
                          <a:solidFill>
                            <a:srgbClr val="282828"/>
                          </a:solidFill>
                          <a:latin typeface="Arial"/>
                          <a:cs typeface="Arial"/>
                        </a:rPr>
                        <a:t>Rd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T="3746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D4E2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7340">
                <a:tc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950" spc="15" dirty="0">
                          <a:solidFill>
                            <a:srgbClr val="282828"/>
                          </a:solidFill>
                          <a:latin typeface="Arial"/>
                          <a:cs typeface="Arial"/>
                        </a:rPr>
                        <a:t>N </a:t>
                      </a:r>
                      <a:r>
                        <a:rPr sz="950" spc="10" dirty="0">
                          <a:solidFill>
                            <a:srgbClr val="282828"/>
                          </a:solidFill>
                          <a:latin typeface="Arial"/>
                          <a:cs typeface="Arial"/>
                        </a:rPr>
                        <a:t>Gadsden</a:t>
                      </a:r>
                      <a:r>
                        <a:rPr sz="950" spc="0" dirty="0">
                          <a:solidFill>
                            <a:srgbClr val="28282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10" dirty="0">
                          <a:solidFill>
                            <a:srgbClr val="282828"/>
                          </a:solidFill>
                          <a:latin typeface="Arial"/>
                          <a:cs typeface="Arial"/>
                        </a:rPr>
                        <a:t>St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T="37465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AF0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6394" y="2327577"/>
            <a:ext cx="9141460" cy="415544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295910" indent="-283210">
              <a:lnSpc>
                <a:spcPct val="100000"/>
              </a:lnSpc>
              <a:spcBef>
                <a:spcPts val="425"/>
              </a:spcBef>
              <a:buChar char="•"/>
              <a:tabLst>
                <a:tab pos="295275" algn="l"/>
                <a:tab pos="295910" algn="l"/>
              </a:tabLst>
            </a:pP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Beard St and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North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Gadsden St</a:t>
            </a:r>
            <a:r>
              <a:rPr sz="2100" spc="434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Realignment</a:t>
            </a:r>
            <a:endParaRPr sz="2100">
              <a:latin typeface="Arial"/>
              <a:cs typeface="Arial"/>
            </a:endParaRPr>
          </a:p>
          <a:p>
            <a:pPr marL="295910" indent="-283210">
              <a:lnSpc>
                <a:spcPct val="100000"/>
              </a:lnSpc>
              <a:spcBef>
                <a:spcPts val="340"/>
              </a:spcBef>
              <a:buChar char="•"/>
              <a:tabLst>
                <a:tab pos="295275" algn="l"/>
                <a:tab pos="295910" algn="l"/>
              </a:tabLst>
            </a:pPr>
            <a:r>
              <a:rPr sz="2100" dirty="0">
                <a:solidFill>
                  <a:srgbClr val="BEBEBE"/>
                </a:solidFill>
                <a:latin typeface="Arial"/>
                <a:cs typeface="Arial"/>
              </a:rPr>
              <a:t>Sidewalk</a:t>
            </a:r>
            <a:r>
              <a:rPr sz="2100" spc="155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Connectivity</a:t>
            </a:r>
            <a:endParaRPr sz="2100">
              <a:latin typeface="Arial"/>
              <a:cs typeface="Arial"/>
            </a:endParaRPr>
          </a:p>
          <a:p>
            <a:pPr marL="295910" indent="-283210">
              <a:lnSpc>
                <a:spcPct val="100000"/>
              </a:lnSpc>
              <a:spcBef>
                <a:spcPts val="310"/>
              </a:spcBef>
              <a:buChar char="•"/>
              <a:tabLst>
                <a:tab pos="295275" algn="l"/>
                <a:tab pos="295910" algn="l"/>
              </a:tabLst>
            </a:pPr>
            <a:r>
              <a:rPr sz="2100" spc="5" dirty="0">
                <a:solidFill>
                  <a:srgbClr val="282828"/>
                </a:solidFill>
                <a:latin typeface="Arial"/>
                <a:cs typeface="Arial"/>
              </a:rPr>
              <a:t>North </a:t>
            </a:r>
            <a:r>
              <a:rPr sz="2100" spc="0" dirty="0">
                <a:solidFill>
                  <a:srgbClr val="282828"/>
                </a:solidFill>
                <a:latin typeface="Arial"/>
                <a:cs typeface="Arial"/>
              </a:rPr>
              <a:t>Gadsden St corridor </a:t>
            </a:r>
            <a:r>
              <a:rPr sz="2100" spc="5" dirty="0">
                <a:solidFill>
                  <a:srgbClr val="282828"/>
                </a:solidFill>
                <a:latin typeface="Arial"/>
                <a:cs typeface="Arial"/>
              </a:rPr>
              <a:t>improvements </a:t>
            </a:r>
            <a:r>
              <a:rPr sz="2100" spc="10" dirty="0">
                <a:solidFill>
                  <a:srgbClr val="282828"/>
                </a:solidFill>
                <a:latin typeface="Arial"/>
                <a:cs typeface="Arial"/>
              </a:rPr>
              <a:t>from </a:t>
            </a:r>
            <a:r>
              <a:rPr sz="2100" spc="-5" dirty="0">
                <a:solidFill>
                  <a:srgbClr val="282828"/>
                </a:solidFill>
                <a:latin typeface="Arial"/>
                <a:cs typeface="Arial"/>
              </a:rPr>
              <a:t>6</a:t>
            </a:r>
            <a:r>
              <a:rPr sz="2175" spc="-7" baseline="24904" dirty="0">
                <a:solidFill>
                  <a:srgbClr val="282828"/>
                </a:solidFill>
                <a:latin typeface="Arial"/>
                <a:cs typeface="Arial"/>
              </a:rPr>
              <a:t>th </a:t>
            </a:r>
            <a:r>
              <a:rPr sz="2100" spc="-5" dirty="0">
                <a:solidFill>
                  <a:srgbClr val="282828"/>
                </a:solidFill>
                <a:latin typeface="Arial"/>
                <a:cs typeface="Arial"/>
              </a:rPr>
              <a:t>Ave </a:t>
            </a:r>
            <a:r>
              <a:rPr sz="2100" spc="25" dirty="0">
                <a:solidFill>
                  <a:srgbClr val="282828"/>
                </a:solidFill>
                <a:latin typeface="Arial"/>
                <a:cs typeface="Arial"/>
              </a:rPr>
              <a:t>to</a:t>
            </a:r>
            <a:r>
              <a:rPr sz="2100" spc="105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2100" spc="5" dirty="0">
                <a:solidFill>
                  <a:srgbClr val="282828"/>
                </a:solidFill>
                <a:latin typeface="Arial"/>
                <a:cs typeface="Arial"/>
              </a:rPr>
              <a:t>Thomasville </a:t>
            </a:r>
            <a:r>
              <a:rPr sz="2100" spc="25" dirty="0">
                <a:solidFill>
                  <a:srgbClr val="282828"/>
                </a:solidFill>
                <a:latin typeface="Arial"/>
                <a:cs typeface="Arial"/>
              </a:rPr>
              <a:t>Rd</a:t>
            </a:r>
            <a:endParaRPr sz="2100">
              <a:latin typeface="Arial"/>
              <a:cs typeface="Arial"/>
            </a:endParaRPr>
          </a:p>
          <a:p>
            <a:pPr marL="295275" indent="-282575">
              <a:lnSpc>
                <a:spcPct val="100000"/>
              </a:lnSpc>
              <a:spcBef>
                <a:spcPts val="310"/>
              </a:spcBef>
              <a:buChar char="•"/>
              <a:tabLst>
                <a:tab pos="295275" algn="l"/>
                <a:tab pos="295910" algn="l"/>
              </a:tabLst>
            </a:pPr>
            <a:r>
              <a:rPr sz="2100" spc="10" dirty="0">
                <a:solidFill>
                  <a:srgbClr val="BEBEBE"/>
                </a:solidFill>
                <a:latin typeface="Arial"/>
                <a:cs typeface="Arial"/>
              </a:rPr>
              <a:t>Placemaking/Complete</a:t>
            </a:r>
            <a:r>
              <a:rPr sz="2100" spc="110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Streets</a:t>
            </a:r>
            <a:endParaRPr sz="2100">
              <a:latin typeface="Arial"/>
              <a:cs typeface="Arial"/>
            </a:endParaRPr>
          </a:p>
          <a:p>
            <a:pPr marL="295910" marR="5080" indent="-283210">
              <a:lnSpc>
                <a:spcPts val="2330"/>
              </a:lnSpc>
              <a:spcBef>
                <a:spcPts val="550"/>
              </a:spcBef>
              <a:buChar char="•"/>
              <a:tabLst>
                <a:tab pos="295275" algn="l"/>
                <a:tab pos="295910" algn="l"/>
              </a:tabLst>
            </a:pP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One-way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southbound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of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Thomasville </a:t>
            </a:r>
            <a:r>
              <a:rPr sz="2100" spc="10" dirty="0">
                <a:solidFill>
                  <a:srgbClr val="BEBEBE"/>
                </a:solidFill>
                <a:latin typeface="Arial"/>
                <a:cs typeface="Arial"/>
              </a:rPr>
              <a:t>Rd from </a:t>
            </a:r>
            <a:r>
              <a:rPr sz="2100" spc="25" dirty="0">
                <a:solidFill>
                  <a:srgbClr val="BEBEBE"/>
                </a:solidFill>
                <a:latin typeface="Arial"/>
                <a:cs typeface="Arial"/>
              </a:rPr>
              <a:t>N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Gadsden St to </a:t>
            </a:r>
            <a:r>
              <a:rPr sz="2100" spc="25" dirty="0">
                <a:solidFill>
                  <a:srgbClr val="BEBEBE"/>
                </a:solidFill>
                <a:latin typeface="Arial"/>
                <a:cs typeface="Arial"/>
              </a:rPr>
              <a:t>N </a:t>
            </a:r>
            <a:r>
              <a:rPr sz="2100" spc="-5" dirty="0">
                <a:solidFill>
                  <a:srgbClr val="BEBEBE"/>
                </a:solidFill>
                <a:latin typeface="Arial"/>
                <a:cs typeface="Arial"/>
              </a:rPr>
              <a:t>Monroe 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St</a:t>
            </a:r>
            <a:endParaRPr sz="2100">
              <a:latin typeface="Arial"/>
              <a:cs typeface="Arial"/>
            </a:endParaRPr>
          </a:p>
          <a:p>
            <a:pPr marL="295275" indent="-282575">
              <a:lnSpc>
                <a:spcPct val="100000"/>
              </a:lnSpc>
              <a:spcBef>
                <a:spcPts val="265"/>
              </a:spcBef>
              <a:buChar char="•"/>
              <a:tabLst>
                <a:tab pos="295275" algn="l"/>
                <a:tab pos="295910" algn="l"/>
              </a:tabLst>
            </a:pP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One-way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southbound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of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Thomasville </a:t>
            </a:r>
            <a:r>
              <a:rPr sz="2100" spc="10" dirty="0">
                <a:solidFill>
                  <a:srgbClr val="BEBEBE"/>
                </a:solidFill>
                <a:latin typeface="Arial"/>
                <a:cs typeface="Arial"/>
              </a:rPr>
              <a:t>Rd from </a:t>
            </a:r>
            <a:r>
              <a:rPr sz="2100" spc="25" dirty="0">
                <a:solidFill>
                  <a:srgbClr val="BEBEBE"/>
                </a:solidFill>
                <a:latin typeface="Arial"/>
                <a:cs typeface="Arial"/>
              </a:rPr>
              <a:t>N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Gadsden</a:t>
            </a:r>
            <a:r>
              <a:rPr sz="2100" spc="175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St to </a:t>
            </a:r>
            <a:r>
              <a:rPr sz="2100" dirty="0">
                <a:solidFill>
                  <a:srgbClr val="BEBEBE"/>
                </a:solidFill>
                <a:latin typeface="Arial"/>
                <a:cs typeface="Arial"/>
              </a:rPr>
              <a:t>6</a:t>
            </a:r>
            <a:r>
              <a:rPr sz="2175" baseline="24904" dirty="0">
                <a:solidFill>
                  <a:srgbClr val="BEBEBE"/>
                </a:solidFill>
                <a:latin typeface="Arial"/>
                <a:cs typeface="Arial"/>
              </a:rPr>
              <a:t>th </a:t>
            </a:r>
            <a:r>
              <a:rPr sz="2100" dirty="0">
                <a:solidFill>
                  <a:srgbClr val="BEBEBE"/>
                </a:solidFill>
                <a:latin typeface="Arial"/>
                <a:cs typeface="Arial"/>
              </a:rPr>
              <a:t>Ave</a:t>
            </a:r>
            <a:endParaRPr sz="2100">
              <a:latin typeface="Arial"/>
              <a:cs typeface="Arial"/>
            </a:endParaRPr>
          </a:p>
          <a:p>
            <a:pPr marL="295910" marR="114300" indent="-283210">
              <a:lnSpc>
                <a:spcPts val="2330"/>
              </a:lnSpc>
              <a:spcBef>
                <a:spcPts val="545"/>
              </a:spcBef>
              <a:buChar char="•"/>
              <a:tabLst>
                <a:tab pos="295275" algn="l"/>
                <a:tab pos="295910" algn="l"/>
              </a:tabLst>
            </a:pP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Thomasville,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Meridian and </a:t>
            </a:r>
            <a:r>
              <a:rPr sz="2100" spc="25" dirty="0">
                <a:solidFill>
                  <a:srgbClr val="BEBEBE"/>
                </a:solidFill>
                <a:latin typeface="Arial"/>
                <a:cs typeface="Arial"/>
              </a:rPr>
              <a:t>N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Gadsden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Roundabout (includes all existing  movements)</a:t>
            </a:r>
            <a:endParaRPr sz="2100">
              <a:latin typeface="Arial"/>
              <a:cs typeface="Arial"/>
            </a:endParaRPr>
          </a:p>
          <a:p>
            <a:pPr marL="295910" marR="622935" indent="-283210">
              <a:lnSpc>
                <a:spcPts val="2330"/>
              </a:lnSpc>
              <a:spcBef>
                <a:spcPts val="500"/>
              </a:spcBef>
              <a:buChar char="•"/>
              <a:tabLst>
                <a:tab pos="295275" algn="l"/>
                <a:tab pos="295910" algn="l"/>
              </a:tabLst>
            </a:pP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Thomasville, Meridian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and </a:t>
            </a:r>
            <a:r>
              <a:rPr sz="2100" spc="25" dirty="0">
                <a:solidFill>
                  <a:srgbClr val="BEBEBE"/>
                </a:solidFill>
                <a:latin typeface="Arial"/>
                <a:cs typeface="Arial"/>
              </a:rPr>
              <a:t>N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Gadsden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Roundabout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(No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Gadsden </a:t>
            </a:r>
            <a:r>
              <a:rPr sz="2100" spc="-5" dirty="0">
                <a:solidFill>
                  <a:srgbClr val="BEBEBE"/>
                </a:solidFill>
                <a:latin typeface="Arial"/>
                <a:cs typeface="Arial"/>
              </a:rPr>
              <a:t>to 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Meridian</a:t>
            </a:r>
            <a:r>
              <a:rPr sz="2100" spc="110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movement)</a:t>
            </a:r>
            <a:endParaRPr sz="2100">
              <a:latin typeface="Arial"/>
              <a:cs typeface="Arial"/>
            </a:endParaRPr>
          </a:p>
          <a:p>
            <a:pPr marL="295910" indent="-283210">
              <a:lnSpc>
                <a:spcPct val="100000"/>
              </a:lnSpc>
              <a:spcBef>
                <a:spcPts val="265"/>
              </a:spcBef>
              <a:buChar char="•"/>
              <a:tabLst>
                <a:tab pos="295910" algn="l"/>
                <a:tab pos="296545" algn="l"/>
              </a:tabLst>
            </a:pPr>
            <a:r>
              <a:rPr sz="2100" spc="-5" dirty="0">
                <a:solidFill>
                  <a:srgbClr val="BEBEBE"/>
                </a:solidFill>
                <a:latin typeface="Arial"/>
                <a:cs typeface="Arial"/>
              </a:rPr>
              <a:t>6</a:t>
            </a:r>
            <a:r>
              <a:rPr sz="2175" spc="-7" baseline="24904" dirty="0">
                <a:solidFill>
                  <a:srgbClr val="BEBEBE"/>
                </a:solidFill>
                <a:latin typeface="Arial"/>
                <a:cs typeface="Arial"/>
              </a:rPr>
              <a:t>th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and </a:t>
            </a:r>
            <a:r>
              <a:rPr sz="2100" spc="-5" dirty="0">
                <a:solidFill>
                  <a:srgbClr val="BEBEBE"/>
                </a:solidFill>
                <a:latin typeface="Arial"/>
                <a:cs typeface="Arial"/>
              </a:rPr>
              <a:t>7</a:t>
            </a:r>
            <a:r>
              <a:rPr sz="2175" spc="-7" baseline="24904" dirty="0">
                <a:solidFill>
                  <a:srgbClr val="BEBEBE"/>
                </a:solidFill>
                <a:latin typeface="Arial"/>
                <a:cs typeface="Arial"/>
              </a:rPr>
              <a:t>th </a:t>
            </a:r>
            <a:r>
              <a:rPr sz="2100" spc="-5" dirty="0">
                <a:solidFill>
                  <a:srgbClr val="BEBEBE"/>
                </a:solidFill>
                <a:latin typeface="Arial"/>
                <a:cs typeface="Arial"/>
              </a:rPr>
              <a:t>Ave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Bi-Directional</a:t>
            </a:r>
            <a:r>
              <a:rPr sz="2100" spc="100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Roadways</a:t>
            </a:r>
            <a:endParaRPr sz="21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476419" y="1283220"/>
            <a:ext cx="1069539" cy="755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69468" y="1596669"/>
            <a:ext cx="4781550" cy="4279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15" dirty="0"/>
              <a:t>Options Being Considered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76419" y="1283220"/>
            <a:ext cx="1069539" cy="755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47800" y="1057668"/>
            <a:ext cx="2218931" cy="56570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15955" y="1057668"/>
            <a:ext cx="2837675" cy="56570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45195" y="4248924"/>
            <a:ext cx="558165" cy="1664335"/>
          </a:xfrm>
          <a:custGeom>
            <a:avLst/>
            <a:gdLst/>
            <a:ahLst/>
            <a:cxnLst/>
            <a:rect l="l" t="t" r="r" b="b"/>
            <a:pathLst>
              <a:path w="558164" h="1664335">
                <a:moveTo>
                  <a:pt x="292595" y="0"/>
                </a:moveTo>
                <a:lnTo>
                  <a:pt x="262128" y="0"/>
                </a:lnTo>
                <a:lnTo>
                  <a:pt x="249936" y="3047"/>
                </a:lnTo>
                <a:lnTo>
                  <a:pt x="246875" y="3047"/>
                </a:lnTo>
                <a:lnTo>
                  <a:pt x="246875" y="6083"/>
                </a:lnTo>
                <a:lnTo>
                  <a:pt x="216395" y="18287"/>
                </a:lnTo>
                <a:lnTo>
                  <a:pt x="204215" y="30467"/>
                </a:lnTo>
                <a:lnTo>
                  <a:pt x="164592" y="70091"/>
                </a:lnTo>
                <a:lnTo>
                  <a:pt x="140195" y="106667"/>
                </a:lnTo>
                <a:lnTo>
                  <a:pt x="118872" y="149351"/>
                </a:lnTo>
                <a:lnTo>
                  <a:pt x="106680" y="170687"/>
                </a:lnTo>
                <a:lnTo>
                  <a:pt x="97536" y="195059"/>
                </a:lnTo>
                <a:lnTo>
                  <a:pt x="79248" y="249935"/>
                </a:lnTo>
                <a:lnTo>
                  <a:pt x="70104" y="280415"/>
                </a:lnTo>
                <a:lnTo>
                  <a:pt x="60960" y="307847"/>
                </a:lnTo>
                <a:lnTo>
                  <a:pt x="45707" y="371843"/>
                </a:lnTo>
                <a:lnTo>
                  <a:pt x="21336" y="512063"/>
                </a:lnTo>
                <a:lnTo>
                  <a:pt x="12192" y="588263"/>
                </a:lnTo>
                <a:lnTo>
                  <a:pt x="6083" y="667511"/>
                </a:lnTo>
                <a:lnTo>
                  <a:pt x="0" y="749795"/>
                </a:lnTo>
                <a:lnTo>
                  <a:pt x="0" y="917435"/>
                </a:lnTo>
                <a:lnTo>
                  <a:pt x="6083" y="999718"/>
                </a:lnTo>
                <a:lnTo>
                  <a:pt x="12192" y="1075918"/>
                </a:lnTo>
                <a:lnTo>
                  <a:pt x="21336" y="1152118"/>
                </a:lnTo>
                <a:lnTo>
                  <a:pt x="33528" y="1225270"/>
                </a:lnTo>
                <a:lnTo>
                  <a:pt x="45707" y="1292339"/>
                </a:lnTo>
                <a:lnTo>
                  <a:pt x="70104" y="1386827"/>
                </a:lnTo>
                <a:lnTo>
                  <a:pt x="97536" y="1469123"/>
                </a:lnTo>
                <a:lnTo>
                  <a:pt x="118872" y="1517891"/>
                </a:lnTo>
                <a:lnTo>
                  <a:pt x="128016" y="1539227"/>
                </a:lnTo>
                <a:lnTo>
                  <a:pt x="140195" y="1560563"/>
                </a:lnTo>
                <a:lnTo>
                  <a:pt x="152400" y="1578851"/>
                </a:lnTo>
                <a:lnTo>
                  <a:pt x="164592" y="1594091"/>
                </a:lnTo>
                <a:lnTo>
                  <a:pt x="176771" y="1612366"/>
                </a:lnTo>
                <a:lnTo>
                  <a:pt x="188963" y="1624558"/>
                </a:lnTo>
                <a:lnTo>
                  <a:pt x="204215" y="1636763"/>
                </a:lnTo>
                <a:lnTo>
                  <a:pt x="234683" y="1655051"/>
                </a:lnTo>
                <a:lnTo>
                  <a:pt x="246875" y="1661134"/>
                </a:lnTo>
                <a:lnTo>
                  <a:pt x="249936" y="1661134"/>
                </a:lnTo>
                <a:lnTo>
                  <a:pt x="265163" y="1664182"/>
                </a:lnTo>
                <a:lnTo>
                  <a:pt x="295656" y="1664182"/>
                </a:lnTo>
                <a:lnTo>
                  <a:pt x="310883" y="1661134"/>
                </a:lnTo>
                <a:lnTo>
                  <a:pt x="326136" y="1655051"/>
                </a:lnTo>
                <a:lnTo>
                  <a:pt x="356616" y="1636763"/>
                </a:lnTo>
                <a:lnTo>
                  <a:pt x="359657" y="1633715"/>
                </a:lnTo>
                <a:lnTo>
                  <a:pt x="268224" y="1633715"/>
                </a:lnTo>
                <a:lnTo>
                  <a:pt x="256019" y="1630654"/>
                </a:lnTo>
                <a:lnTo>
                  <a:pt x="259079" y="1630654"/>
                </a:lnTo>
                <a:lnTo>
                  <a:pt x="243827" y="1624558"/>
                </a:lnTo>
                <a:lnTo>
                  <a:pt x="234683" y="1618475"/>
                </a:lnTo>
                <a:lnTo>
                  <a:pt x="222504" y="1612366"/>
                </a:lnTo>
                <a:lnTo>
                  <a:pt x="210311" y="1600187"/>
                </a:lnTo>
                <a:lnTo>
                  <a:pt x="201168" y="1587982"/>
                </a:lnTo>
                <a:lnTo>
                  <a:pt x="188963" y="1575803"/>
                </a:lnTo>
                <a:lnTo>
                  <a:pt x="176771" y="1560563"/>
                </a:lnTo>
                <a:lnTo>
                  <a:pt x="167627" y="1542275"/>
                </a:lnTo>
                <a:lnTo>
                  <a:pt x="155448" y="1523987"/>
                </a:lnTo>
                <a:lnTo>
                  <a:pt x="137160" y="1481315"/>
                </a:lnTo>
                <a:lnTo>
                  <a:pt x="124968" y="1456918"/>
                </a:lnTo>
                <a:lnTo>
                  <a:pt x="115823" y="1432534"/>
                </a:lnTo>
                <a:lnTo>
                  <a:pt x="106680" y="1405115"/>
                </a:lnTo>
                <a:lnTo>
                  <a:pt x="100571" y="1377670"/>
                </a:lnTo>
                <a:lnTo>
                  <a:pt x="82283" y="1316723"/>
                </a:lnTo>
                <a:lnTo>
                  <a:pt x="63995" y="1219187"/>
                </a:lnTo>
                <a:lnTo>
                  <a:pt x="51816" y="1149070"/>
                </a:lnTo>
                <a:lnTo>
                  <a:pt x="42672" y="1072870"/>
                </a:lnTo>
                <a:lnTo>
                  <a:pt x="36563" y="996670"/>
                </a:lnTo>
                <a:lnTo>
                  <a:pt x="30480" y="832091"/>
                </a:lnTo>
                <a:lnTo>
                  <a:pt x="36563" y="667511"/>
                </a:lnTo>
                <a:lnTo>
                  <a:pt x="42672" y="591311"/>
                </a:lnTo>
                <a:lnTo>
                  <a:pt x="51816" y="515111"/>
                </a:lnTo>
                <a:lnTo>
                  <a:pt x="63995" y="444995"/>
                </a:lnTo>
                <a:lnTo>
                  <a:pt x="76200" y="377951"/>
                </a:lnTo>
                <a:lnTo>
                  <a:pt x="100571" y="286511"/>
                </a:lnTo>
                <a:lnTo>
                  <a:pt x="106680" y="259067"/>
                </a:lnTo>
                <a:lnTo>
                  <a:pt x="115823" y="231647"/>
                </a:lnTo>
                <a:lnTo>
                  <a:pt x="124968" y="207263"/>
                </a:lnTo>
                <a:lnTo>
                  <a:pt x="137160" y="182867"/>
                </a:lnTo>
                <a:lnTo>
                  <a:pt x="155448" y="140195"/>
                </a:lnTo>
                <a:lnTo>
                  <a:pt x="167627" y="121907"/>
                </a:lnTo>
                <a:lnTo>
                  <a:pt x="176771" y="103619"/>
                </a:lnTo>
                <a:lnTo>
                  <a:pt x="188963" y="88379"/>
                </a:lnTo>
                <a:lnTo>
                  <a:pt x="213360" y="63995"/>
                </a:lnTo>
                <a:lnTo>
                  <a:pt x="222504" y="51815"/>
                </a:lnTo>
                <a:lnTo>
                  <a:pt x="259079" y="33527"/>
                </a:lnTo>
                <a:lnTo>
                  <a:pt x="256019" y="33527"/>
                </a:lnTo>
                <a:lnTo>
                  <a:pt x="268224" y="30467"/>
                </a:lnTo>
                <a:lnTo>
                  <a:pt x="357370" y="30467"/>
                </a:lnTo>
                <a:lnTo>
                  <a:pt x="353568" y="27419"/>
                </a:lnTo>
                <a:lnTo>
                  <a:pt x="338328" y="18287"/>
                </a:lnTo>
                <a:lnTo>
                  <a:pt x="326136" y="9131"/>
                </a:lnTo>
                <a:lnTo>
                  <a:pt x="310883" y="6083"/>
                </a:lnTo>
                <a:lnTo>
                  <a:pt x="310883" y="3047"/>
                </a:lnTo>
                <a:lnTo>
                  <a:pt x="292595" y="0"/>
                </a:lnTo>
                <a:close/>
              </a:path>
              <a:path w="558164" h="1664335">
                <a:moveTo>
                  <a:pt x="357370" y="30467"/>
                </a:moveTo>
                <a:lnTo>
                  <a:pt x="277368" y="30467"/>
                </a:lnTo>
                <a:lnTo>
                  <a:pt x="292595" y="33527"/>
                </a:lnTo>
                <a:lnTo>
                  <a:pt x="298704" y="33527"/>
                </a:lnTo>
                <a:lnTo>
                  <a:pt x="313931" y="39623"/>
                </a:lnTo>
                <a:lnTo>
                  <a:pt x="323075" y="45707"/>
                </a:lnTo>
                <a:lnTo>
                  <a:pt x="347472" y="63995"/>
                </a:lnTo>
                <a:lnTo>
                  <a:pt x="359651" y="76199"/>
                </a:lnTo>
                <a:lnTo>
                  <a:pt x="368795" y="88379"/>
                </a:lnTo>
                <a:lnTo>
                  <a:pt x="381000" y="103619"/>
                </a:lnTo>
                <a:lnTo>
                  <a:pt x="390131" y="121907"/>
                </a:lnTo>
                <a:lnTo>
                  <a:pt x="402336" y="140195"/>
                </a:lnTo>
                <a:lnTo>
                  <a:pt x="411480" y="161531"/>
                </a:lnTo>
                <a:lnTo>
                  <a:pt x="423672" y="182867"/>
                </a:lnTo>
                <a:lnTo>
                  <a:pt x="432816" y="207263"/>
                </a:lnTo>
                <a:lnTo>
                  <a:pt x="441959" y="234683"/>
                </a:lnTo>
                <a:lnTo>
                  <a:pt x="451104" y="259067"/>
                </a:lnTo>
                <a:lnTo>
                  <a:pt x="460248" y="286511"/>
                </a:lnTo>
                <a:lnTo>
                  <a:pt x="466331" y="316979"/>
                </a:lnTo>
                <a:lnTo>
                  <a:pt x="475475" y="347459"/>
                </a:lnTo>
                <a:lnTo>
                  <a:pt x="493763" y="444995"/>
                </a:lnTo>
                <a:lnTo>
                  <a:pt x="505968" y="518159"/>
                </a:lnTo>
                <a:lnTo>
                  <a:pt x="515112" y="591311"/>
                </a:lnTo>
                <a:lnTo>
                  <a:pt x="521195" y="667511"/>
                </a:lnTo>
                <a:lnTo>
                  <a:pt x="527304" y="832091"/>
                </a:lnTo>
                <a:lnTo>
                  <a:pt x="521195" y="996670"/>
                </a:lnTo>
                <a:lnTo>
                  <a:pt x="515112" y="1072870"/>
                </a:lnTo>
                <a:lnTo>
                  <a:pt x="505968" y="1149070"/>
                </a:lnTo>
                <a:lnTo>
                  <a:pt x="493763" y="1219187"/>
                </a:lnTo>
                <a:lnTo>
                  <a:pt x="481571" y="1286230"/>
                </a:lnTo>
                <a:lnTo>
                  <a:pt x="466331" y="1347203"/>
                </a:lnTo>
                <a:lnTo>
                  <a:pt x="460248" y="1377670"/>
                </a:lnTo>
                <a:lnTo>
                  <a:pt x="441959" y="1432534"/>
                </a:lnTo>
                <a:lnTo>
                  <a:pt x="432816" y="1456918"/>
                </a:lnTo>
                <a:lnTo>
                  <a:pt x="420623" y="1481315"/>
                </a:lnTo>
                <a:lnTo>
                  <a:pt x="402336" y="1523987"/>
                </a:lnTo>
                <a:lnTo>
                  <a:pt x="390131" y="1542275"/>
                </a:lnTo>
                <a:lnTo>
                  <a:pt x="381000" y="1560563"/>
                </a:lnTo>
                <a:lnTo>
                  <a:pt x="356616" y="1591030"/>
                </a:lnTo>
                <a:lnTo>
                  <a:pt x="347472" y="1603222"/>
                </a:lnTo>
                <a:lnTo>
                  <a:pt x="323075" y="1621523"/>
                </a:lnTo>
                <a:lnTo>
                  <a:pt x="310883" y="1627606"/>
                </a:lnTo>
                <a:lnTo>
                  <a:pt x="298704" y="1630654"/>
                </a:lnTo>
                <a:lnTo>
                  <a:pt x="301739" y="1630654"/>
                </a:lnTo>
                <a:lnTo>
                  <a:pt x="289560" y="1633715"/>
                </a:lnTo>
                <a:lnTo>
                  <a:pt x="359657" y="1633715"/>
                </a:lnTo>
                <a:lnTo>
                  <a:pt x="368795" y="1624558"/>
                </a:lnTo>
                <a:lnTo>
                  <a:pt x="405371" y="1578851"/>
                </a:lnTo>
                <a:lnTo>
                  <a:pt x="417563" y="1557515"/>
                </a:lnTo>
                <a:lnTo>
                  <a:pt x="429768" y="1539227"/>
                </a:lnTo>
                <a:lnTo>
                  <a:pt x="441959" y="1517891"/>
                </a:lnTo>
                <a:lnTo>
                  <a:pt x="460248" y="1469123"/>
                </a:lnTo>
                <a:lnTo>
                  <a:pt x="472427" y="1441691"/>
                </a:lnTo>
                <a:lnTo>
                  <a:pt x="481571" y="1414246"/>
                </a:lnTo>
                <a:lnTo>
                  <a:pt x="487680" y="1386827"/>
                </a:lnTo>
                <a:lnTo>
                  <a:pt x="505968" y="1325854"/>
                </a:lnTo>
                <a:lnTo>
                  <a:pt x="512051" y="1292339"/>
                </a:lnTo>
                <a:lnTo>
                  <a:pt x="527304" y="1225270"/>
                </a:lnTo>
                <a:lnTo>
                  <a:pt x="536448" y="1152118"/>
                </a:lnTo>
                <a:lnTo>
                  <a:pt x="545592" y="1075918"/>
                </a:lnTo>
                <a:lnTo>
                  <a:pt x="557771" y="917435"/>
                </a:lnTo>
                <a:lnTo>
                  <a:pt x="557771" y="746759"/>
                </a:lnTo>
                <a:lnTo>
                  <a:pt x="545592" y="588263"/>
                </a:lnTo>
                <a:lnTo>
                  <a:pt x="536448" y="512063"/>
                </a:lnTo>
                <a:lnTo>
                  <a:pt x="527304" y="438911"/>
                </a:lnTo>
                <a:lnTo>
                  <a:pt x="512051" y="371843"/>
                </a:lnTo>
                <a:lnTo>
                  <a:pt x="505968" y="338327"/>
                </a:lnTo>
                <a:lnTo>
                  <a:pt x="487680" y="277355"/>
                </a:lnTo>
                <a:lnTo>
                  <a:pt x="460248" y="195059"/>
                </a:lnTo>
                <a:lnTo>
                  <a:pt x="451104" y="170687"/>
                </a:lnTo>
                <a:lnTo>
                  <a:pt x="438912" y="149351"/>
                </a:lnTo>
                <a:lnTo>
                  <a:pt x="429768" y="124955"/>
                </a:lnTo>
                <a:lnTo>
                  <a:pt x="417563" y="106667"/>
                </a:lnTo>
                <a:lnTo>
                  <a:pt x="405371" y="85331"/>
                </a:lnTo>
                <a:lnTo>
                  <a:pt x="368795" y="39623"/>
                </a:lnTo>
                <a:lnTo>
                  <a:pt x="357370" y="30467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27320" y="2788932"/>
            <a:ext cx="1234440" cy="3191510"/>
          </a:xfrm>
          <a:custGeom>
            <a:avLst/>
            <a:gdLst/>
            <a:ahLst/>
            <a:cxnLst/>
            <a:rect l="l" t="t" r="r" b="b"/>
            <a:pathLst>
              <a:path w="1234439" h="3191510">
                <a:moveTo>
                  <a:pt x="1030211" y="0"/>
                </a:moveTo>
                <a:lnTo>
                  <a:pt x="1002791" y="0"/>
                </a:lnTo>
                <a:lnTo>
                  <a:pt x="975347" y="6083"/>
                </a:lnTo>
                <a:lnTo>
                  <a:pt x="923531" y="27419"/>
                </a:lnTo>
                <a:lnTo>
                  <a:pt x="868679" y="63995"/>
                </a:lnTo>
                <a:lnTo>
                  <a:pt x="813815" y="115824"/>
                </a:lnTo>
                <a:lnTo>
                  <a:pt x="786371" y="146303"/>
                </a:lnTo>
                <a:lnTo>
                  <a:pt x="758939" y="179819"/>
                </a:lnTo>
                <a:lnTo>
                  <a:pt x="728459" y="216395"/>
                </a:lnTo>
                <a:lnTo>
                  <a:pt x="701027" y="256019"/>
                </a:lnTo>
                <a:lnTo>
                  <a:pt x="670547" y="298703"/>
                </a:lnTo>
                <a:lnTo>
                  <a:pt x="643127" y="344424"/>
                </a:lnTo>
                <a:lnTo>
                  <a:pt x="612635" y="393192"/>
                </a:lnTo>
                <a:lnTo>
                  <a:pt x="585215" y="444995"/>
                </a:lnTo>
                <a:lnTo>
                  <a:pt x="554723" y="496811"/>
                </a:lnTo>
                <a:lnTo>
                  <a:pt x="527303" y="554723"/>
                </a:lnTo>
                <a:lnTo>
                  <a:pt x="496811" y="612635"/>
                </a:lnTo>
                <a:lnTo>
                  <a:pt x="469391" y="673595"/>
                </a:lnTo>
                <a:lnTo>
                  <a:pt x="414527" y="801611"/>
                </a:lnTo>
                <a:lnTo>
                  <a:pt x="384035" y="871728"/>
                </a:lnTo>
                <a:lnTo>
                  <a:pt x="359651" y="941819"/>
                </a:lnTo>
                <a:lnTo>
                  <a:pt x="332219" y="1011923"/>
                </a:lnTo>
                <a:lnTo>
                  <a:pt x="304787" y="1085075"/>
                </a:lnTo>
                <a:lnTo>
                  <a:pt x="256019" y="1237475"/>
                </a:lnTo>
                <a:lnTo>
                  <a:pt x="207251" y="1395971"/>
                </a:lnTo>
                <a:lnTo>
                  <a:pt x="182879" y="1478267"/>
                </a:lnTo>
                <a:lnTo>
                  <a:pt x="161543" y="1557515"/>
                </a:lnTo>
                <a:lnTo>
                  <a:pt x="143255" y="1639798"/>
                </a:lnTo>
                <a:lnTo>
                  <a:pt x="121919" y="1719046"/>
                </a:lnTo>
                <a:lnTo>
                  <a:pt x="106679" y="1798294"/>
                </a:lnTo>
                <a:lnTo>
                  <a:pt x="88404" y="1874494"/>
                </a:lnTo>
                <a:lnTo>
                  <a:pt x="73151" y="1953742"/>
                </a:lnTo>
                <a:lnTo>
                  <a:pt x="36575" y="2173198"/>
                </a:lnTo>
                <a:lnTo>
                  <a:pt x="27431" y="2243315"/>
                </a:lnTo>
                <a:lnTo>
                  <a:pt x="21335" y="2313406"/>
                </a:lnTo>
                <a:lnTo>
                  <a:pt x="9143" y="2447518"/>
                </a:lnTo>
                <a:lnTo>
                  <a:pt x="0" y="2630398"/>
                </a:lnTo>
                <a:lnTo>
                  <a:pt x="0" y="2685262"/>
                </a:lnTo>
                <a:lnTo>
                  <a:pt x="3047" y="2740126"/>
                </a:lnTo>
                <a:lnTo>
                  <a:pt x="6095" y="2791942"/>
                </a:lnTo>
                <a:lnTo>
                  <a:pt x="9143" y="2840710"/>
                </a:lnTo>
                <a:lnTo>
                  <a:pt x="15252" y="2886430"/>
                </a:lnTo>
                <a:lnTo>
                  <a:pt x="24383" y="2932150"/>
                </a:lnTo>
                <a:lnTo>
                  <a:pt x="33540" y="2971774"/>
                </a:lnTo>
                <a:lnTo>
                  <a:pt x="67055" y="3075406"/>
                </a:lnTo>
                <a:lnTo>
                  <a:pt x="100583" y="3127222"/>
                </a:lnTo>
                <a:lnTo>
                  <a:pt x="134111" y="3163798"/>
                </a:lnTo>
                <a:lnTo>
                  <a:pt x="137159" y="3163798"/>
                </a:lnTo>
                <a:lnTo>
                  <a:pt x="137159" y="3166846"/>
                </a:lnTo>
                <a:lnTo>
                  <a:pt x="158495" y="3179038"/>
                </a:lnTo>
                <a:lnTo>
                  <a:pt x="161543" y="3179038"/>
                </a:lnTo>
                <a:lnTo>
                  <a:pt x="179831" y="3188182"/>
                </a:lnTo>
                <a:lnTo>
                  <a:pt x="182879" y="3188182"/>
                </a:lnTo>
                <a:lnTo>
                  <a:pt x="207251" y="3191230"/>
                </a:lnTo>
                <a:lnTo>
                  <a:pt x="234683" y="3191230"/>
                </a:lnTo>
                <a:lnTo>
                  <a:pt x="259079" y="3188182"/>
                </a:lnTo>
                <a:lnTo>
                  <a:pt x="259079" y="3185134"/>
                </a:lnTo>
                <a:lnTo>
                  <a:pt x="286499" y="3176003"/>
                </a:lnTo>
                <a:lnTo>
                  <a:pt x="313931" y="3163798"/>
                </a:lnTo>
                <a:lnTo>
                  <a:pt x="318810" y="3160750"/>
                </a:lnTo>
                <a:lnTo>
                  <a:pt x="210299" y="3160750"/>
                </a:lnTo>
                <a:lnTo>
                  <a:pt x="188963" y="3157715"/>
                </a:lnTo>
                <a:lnTo>
                  <a:pt x="192011" y="3157715"/>
                </a:lnTo>
                <a:lnTo>
                  <a:pt x="177785" y="3151606"/>
                </a:lnTo>
                <a:lnTo>
                  <a:pt x="173735" y="3151606"/>
                </a:lnTo>
                <a:lnTo>
                  <a:pt x="155447" y="3139414"/>
                </a:lnTo>
                <a:lnTo>
                  <a:pt x="137159" y="3124174"/>
                </a:lnTo>
                <a:lnTo>
                  <a:pt x="121919" y="3105886"/>
                </a:lnTo>
                <a:lnTo>
                  <a:pt x="109740" y="3084550"/>
                </a:lnTo>
                <a:lnTo>
                  <a:pt x="94487" y="3060179"/>
                </a:lnTo>
                <a:lnTo>
                  <a:pt x="73151" y="2999206"/>
                </a:lnTo>
                <a:lnTo>
                  <a:pt x="54863" y="2923006"/>
                </a:lnTo>
                <a:lnTo>
                  <a:pt x="48767" y="2883382"/>
                </a:lnTo>
                <a:lnTo>
                  <a:pt x="42671" y="2837662"/>
                </a:lnTo>
                <a:lnTo>
                  <a:pt x="36575" y="2788894"/>
                </a:lnTo>
                <a:lnTo>
                  <a:pt x="33540" y="2737091"/>
                </a:lnTo>
                <a:lnTo>
                  <a:pt x="33540" y="2572486"/>
                </a:lnTo>
                <a:lnTo>
                  <a:pt x="36575" y="2511526"/>
                </a:lnTo>
                <a:lnTo>
                  <a:pt x="39623" y="2447518"/>
                </a:lnTo>
                <a:lnTo>
                  <a:pt x="45719" y="2383510"/>
                </a:lnTo>
                <a:lnTo>
                  <a:pt x="51828" y="2316467"/>
                </a:lnTo>
                <a:lnTo>
                  <a:pt x="60959" y="2249398"/>
                </a:lnTo>
                <a:lnTo>
                  <a:pt x="70116" y="2179294"/>
                </a:lnTo>
                <a:lnTo>
                  <a:pt x="79247" y="2106142"/>
                </a:lnTo>
                <a:lnTo>
                  <a:pt x="91452" y="2033003"/>
                </a:lnTo>
                <a:lnTo>
                  <a:pt x="106679" y="1956803"/>
                </a:lnTo>
                <a:lnTo>
                  <a:pt x="118871" y="1880603"/>
                </a:lnTo>
                <a:lnTo>
                  <a:pt x="137159" y="1804403"/>
                </a:lnTo>
                <a:lnTo>
                  <a:pt x="152399" y="1725142"/>
                </a:lnTo>
                <a:lnTo>
                  <a:pt x="173735" y="1645894"/>
                </a:lnTo>
                <a:lnTo>
                  <a:pt x="192011" y="1566646"/>
                </a:lnTo>
                <a:lnTo>
                  <a:pt x="213347" y="1484350"/>
                </a:lnTo>
                <a:lnTo>
                  <a:pt x="237731" y="1405128"/>
                </a:lnTo>
                <a:lnTo>
                  <a:pt x="259079" y="1325867"/>
                </a:lnTo>
                <a:lnTo>
                  <a:pt x="283451" y="1246619"/>
                </a:lnTo>
                <a:lnTo>
                  <a:pt x="310883" y="1170419"/>
                </a:lnTo>
                <a:lnTo>
                  <a:pt x="335279" y="1097267"/>
                </a:lnTo>
                <a:lnTo>
                  <a:pt x="362699" y="1024128"/>
                </a:lnTo>
                <a:lnTo>
                  <a:pt x="387083" y="950963"/>
                </a:lnTo>
                <a:lnTo>
                  <a:pt x="414527" y="880859"/>
                </a:lnTo>
                <a:lnTo>
                  <a:pt x="441947" y="813816"/>
                </a:lnTo>
                <a:lnTo>
                  <a:pt x="496811" y="685787"/>
                </a:lnTo>
                <a:lnTo>
                  <a:pt x="527303" y="624840"/>
                </a:lnTo>
                <a:lnTo>
                  <a:pt x="554723" y="566928"/>
                </a:lnTo>
                <a:lnTo>
                  <a:pt x="582155" y="512064"/>
                </a:lnTo>
                <a:lnTo>
                  <a:pt x="612635" y="457200"/>
                </a:lnTo>
                <a:lnTo>
                  <a:pt x="640079" y="408419"/>
                </a:lnTo>
                <a:lnTo>
                  <a:pt x="670547" y="359651"/>
                </a:lnTo>
                <a:lnTo>
                  <a:pt x="697991" y="313931"/>
                </a:lnTo>
                <a:lnTo>
                  <a:pt x="725411" y="271259"/>
                </a:lnTo>
                <a:lnTo>
                  <a:pt x="755903" y="234683"/>
                </a:lnTo>
                <a:lnTo>
                  <a:pt x="783323" y="198107"/>
                </a:lnTo>
                <a:lnTo>
                  <a:pt x="810755" y="164592"/>
                </a:lnTo>
                <a:lnTo>
                  <a:pt x="838187" y="137147"/>
                </a:lnTo>
                <a:lnTo>
                  <a:pt x="862571" y="109728"/>
                </a:lnTo>
                <a:lnTo>
                  <a:pt x="914387" y="70103"/>
                </a:lnTo>
                <a:lnTo>
                  <a:pt x="963155" y="42659"/>
                </a:lnTo>
                <a:lnTo>
                  <a:pt x="1005827" y="30467"/>
                </a:lnTo>
                <a:lnTo>
                  <a:pt x="1103985" y="30467"/>
                </a:lnTo>
                <a:lnTo>
                  <a:pt x="1100327" y="27419"/>
                </a:lnTo>
                <a:lnTo>
                  <a:pt x="1097279" y="24371"/>
                </a:lnTo>
                <a:lnTo>
                  <a:pt x="1078991" y="12192"/>
                </a:lnTo>
                <a:lnTo>
                  <a:pt x="1075931" y="12192"/>
                </a:lnTo>
                <a:lnTo>
                  <a:pt x="1054595" y="3047"/>
                </a:lnTo>
                <a:lnTo>
                  <a:pt x="1051547" y="3047"/>
                </a:lnTo>
                <a:lnTo>
                  <a:pt x="1030211" y="0"/>
                </a:lnTo>
                <a:close/>
              </a:path>
              <a:path w="1234439" h="3191510">
                <a:moveTo>
                  <a:pt x="252971" y="3154667"/>
                </a:moveTo>
                <a:lnTo>
                  <a:pt x="228587" y="3160750"/>
                </a:lnTo>
                <a:lnTo>
                  <a:pt x="318810" y="3160750"/>
                </a:lnTo>
                <a:lnTo>
                  <a:pt x="323669" y="3157715"/>
                </a:lnTo>
                <a:lnTo>
                  <a:pt x="249923" y="3157715"/>
                </a:lnTo>
                <a:lnTo>
                  <a:pt x="252971" y="3154667"/>
                </a:lnTo>
                <a:close/>
              </a:path>
              <a:path w="1234439" h="3191510">
                <a:moveTo>
                  <a:pt x="1114973" y="39624"/>
                </a:moveTo>
                <a:lnTo>
                  <a:pt x="1060703" y="39624"/>
                </a:lnTo>
                <a:lnTo>
                  <a:pt x="1082027" y="51803"/>
                </a:lnTo>
                <a:lnTo>
                  <a:pt x="1078991" y="51803"/>
                </a:lnTo>
                <a:lnTo>
                  <a:pt x="1112507" y="85331"/>
                </a:lnTo>
                <a:lnTo>
                  <a:pt x="1139939" y="131051"/>
                </a:lnTo>
                <a:lnTo>
                  <a:pt x="1164323" y="192024"/>
                </a:lnTo>
                <a:lnTo>
                  <a:pt x="1182611" y="268224"/>
                </a:lnTo>
                <a:lnTo>
                  <a:pt x="1194815" y="353555"/>
                </a:lnTo>
                <a:lnTo>
                  <a:pt x="1197851" y="402323"/>
                </a:lnTo>
                <a:lnTo>
                  <a:pt x="1203947" y="505955"/>
                </a:lnTo>
                <a:lnTo>
                  <a:pt x="1203947" y="560819"/>
                </a:lnTo>
                <a:lnTo>
                  <a:pt x="1200899" y="618731"/>
                </a:lnTo>
                <a:lnTo>
                  <a:pt x="1200899" y="679704"/>
                </a:lnTo>
                <a:lnTo>
                  <a:pt x="1194815" y="743699"/>
                </a:lnTo>
                <a:lnTo>
                  <a:pt x="1191755" y="807707"/>
                </a:lnTo>
                <a:lnTo>
                  <a:pt x="1182611" y="874763"/>
                </a:lnTo>
                <a:lnTo>
                  <a:pt x="1176527" y="941819"/>
                </a:lnTo>
                <a:lnTo>
                  <a:pt x="1167371" y="1011923"/>
                </a:lnTo>
                <a:lnTo>
                  <a:pt x="1142987" y="1158240"/>
                </a:lnTo>
                <a:lnTo>
                  <a:pt x="1130795" y="1234440"/>
                </a:lnTo>
                <a:lnTo>
                  <a:pt x="1100327" y="1386840"/>
                </a:lnTo>
                <a:lnTo>
                  <a:pt x="1063739" y="1545310"/>
                </a:lnTo>
                <a:lnTo>
                  <a:pt x="1042415" y="1624558"/>
                </a:lnTo>
                <a:lnTo>
                  <a:pt x="1021079" y="1706867"/>
                </a:lnTo>
                <a:lnTo>
                  <a:pt x="999731" y="1786115"/>
                </a:lnTo>
                <a:lnTo>
                  <a:pt x="950963" y="1944598"/>
                </a:lnTo>
                <a:lnTo>
                  <a:pt x="926591" y="2020798"/>
                </a:lnTo>
                <a:lnTo>
                  <a:pt x="899147" y="2096998"/>
                </a:lnTo>
                <a:lnTo>
                  <a:pt x="874763" y="2170150"/>
                </a:lnTo>
                <a:lnTo>
                  <a:pt x="819899" y="2310358"/>
                </a:lnTo>
                <a:lnTo>
                  <a:pt x="792479" y="2377427"/>
                </a:lnTo>
                <a:lnTo>
                  <a:pt x="737615" y="2505430"/>
                </a:lnTo>
                <a:lnTo>
                  <a:pt x="710171" y="2566403"/>
                </a:lnTo>
                <a:lnTo>
                  <a:pt x="679703" y="2624315"/>
                </a:lnTo>
                <a:lnTo>
                  <a:pt x="624827" y="2734030"/>
                </a:lnTo>
                <a:lnTo>
                  <a:pt x="594347" y="2782798"/>
                </a:lnTo>
                <a:lnTo>
                  <a:pt x="566927" y="2831579"/>
                </a:lnTo>
                <a:lnTo>
                  <a:pt x="539483" y="2877286"/>
                </a:lnTo>
                <a:lnTo>
                  <a:pt x="509015" y="2919958"/>
                </a:lnTo>
                <a:lnTo>
                  <a:pt x="454139" y="2993110"/>
                </a:lnTo>
                <a:lnTo>
                  <a:pt x="426707" y="3026638"/>
                </a:lnTo>
                <a:lnTo>
                  <a:pt x="399275" y="3057118"/>
                </a:lnTo>
                <a:lnTo>
                  <a:pt x="347459" y="3102838"/>
                </a:lnTo>
                <a:lnTo>
                  <a:pt x="295643" y="3139414"/>
                </a:lnTo>
                <a:lnTo>
                  <a:pt x="249923" y="3157715"/>
                </a:lnTo>
                <a:lnTo>
                  <a:pt x="323669" y="3157715"/>
                </a:lnTo>
                <a:lnTo>
                  <a:pt x="338327" y="3148558"/>
                </a:lnTo>
                <a:lnTo>
                  <a:pt x="365747" y="3127222"/>
                </a:lnTo>
                <a:lnTo>
                  <a:pt x="393191" y="3102838"/>
                </a:lnTo>
                <a:lnTo>
                  <a:pt x="423659" y="3078467"/>
                </a:lnTo>
                <a:lnTo>
                  <a:pt x="451103" y="3047974"/>
                </a:lnTo>
                <a:lnTo>
                  <a:pt x="478523" y="3014446"/>
                </a:lnTo>
                <a:lnTo>
                  <a:pt x="505955" y="2974822"/>
                </a:lnTo>
                <a:lnTo>
                  <a:pt x="536435" y="2935198"/>
                </a:lnTo>
                <a:lnTo>
                  <a:pt x="563879" y="2892526"/>
                </a:lnTo>
                <a:lnTo>
                  <a:pt x="594347" y="2846806"/>
                </a:lnTo>
                <a:lnTo>
                  <a:pt x="621791" y="2798038"/>
                </a:lnTo>
                <a:lnTo>
                  <a:pt x="652259" y="2749270"/>
                </a:lnTo>
                <a:lnTo>
                  <a:pt x="679703" y="2694406"/>
                </a:lnTo>
                <a:lnTo>
                  <a:pt x="710171" y="2636494"/>
                </a:lnTo>
                <a:lnTo>
                  <a:pt x="737615" y="2578582"/>
                </a:lnTo>
                <a:lnTo>
                  <a:pt x="765035" y="2517622"/>
                </a:lnTo>
                <a:lnTo>
                  <a:pt x="795527" y="2453627"/>
                </a:lnTo>
                <a:lnTo>
                  <a:pt x="822947" y="2389606"/>
                </a:lnTo>
                <a:lnTo>
                  <a:pt x="905243" y="2179294"/>
                </a:lnTo>
                <a:lnTo>
                  <a:pt x="929627" y="2106142"/>
                </a:lnTo>
                <a:lnTo>
                  <a:pt x="957059" y="2029942"/>
                </a:lnTo>
                <a:lnTo>
                  <a:pt x="981443" y="1953742"/>
                </a:lnTo>
                <a:lnTo>
                  <a:pt x="1030211" y="1795246"/>
                </a:lnTo>
                <a:lnTo>
                  <a:pt x="1051547" y="1712950"/>
                </a:lnTo>
                <a:lnTo>
                  <a:pt x="1072883" y="1633715"/>
                </a:lnTo>
                <a:lnTo>
                  <a:pt x="1094219" y="1551406"/>
                </a:lnTo>
                <a:lnTo>
                  <a:pt x="1130795" y="1392923"/>
                </a:lnTo>
                <a:lnTo>
                  <a:pt x="1176527" y="1164323"/>
                </a:lnTo>
                <a:lnTo>
                  <a:pt x="1185659" y="1091171"/>
                </a:lnTo>
                <a:lnTo>
                  <a:pt x="1197851" y="1018019"/>
                </a:lnTo>
                <a:lnTo>
                  <a:pt x="1216139" y="877811"/>
                </a:lnTo>
                <a:lnTo>
                  <a:pt x="1222235" y="810755"/>
                </a:lnTo>
                <a:lnTo>
                  <a:pt x="1228331" y="746747"/>
                </a:lnTo>
                <a:lnTo>
                  <a:pt x="1231391" y="682752"/>
                </a:lnTo>
                <a:lnTo>
                  <a:pt x="1234427" y="621792"/>
                </a:lnTo>
                <a:lnTo>
                  <a:pt x="1234427" y="505955"/>
                </a:lnTo>
                <a:lnTo>
                  <a:pt x="1231391" y="451103"/>
                </a:lnTo>
                <a:lnTo>
                  <a:pt x="1228331" y="399275"/>
                </a:lnTo>
                <a:lnTo>
                  <a:pt x="1225283" y="350507"/>
                </a:lnTo>
                <a:lnTo>
                  <a:pt x="1219187" y="304800"/>
                </a:lnTo>
                <a:lnTo>
                  <a:pt x="1213103" y="262128"/>
                </a:lnTo>
                <a:lnTo>
                  <a:pt x="1203947" y="219443"/>
                </a:lnTo>
                <a:lnTo>
                  <a:pt x="1182611" y="149352"/>
                </a:lnTo>
                <a:lnTo>
                  <a:pt x="1152131" y="88392"/>
                </a:lnTo>
                <a:lnTo>
                  <a:pt x="1118615" y="42659"/>
                </a:lnTo>
                <a:lnTo>
                  <a:pt x="1114973" y="39624"/>
                </a:lnTo>
                <a:close/>
              </a:path>
              <a:path w="1234439" h="3191510">
                <a:moveTo>
                  <a:pt x="170687" y="3148558"/>
                </a:moveTo>
                <a:lnTo>
                  <a:pt x="173735" y="3151606"/>
                </a:lnTo>
                <a:lnTo>
                  <a:pt x="177785" y="3151606"/>
                </a:lnTo>
                <a:lnTo>
                  <a:pt x="170687" y="3148558"/>
                </a:lnTo>
                <a:close/>
              </a:path>
              <a:path w="1234439" h="3191510">
                <a:moveTo>
                  <a:pt x="1103985" y="30467"/>
                </a:moveTo>
                <a:lnTo>
                  <a:pt x="1024127" y="30467"/>
                </a:lnTo>
                <a:lnTo>
                  <a:pt x="1045451" y="33528"/>
                </a:lnTo>
                <a:lnTo>
                  <a:pt x="1042415" y="33528"/>
                </a:lnTo>
                <a:lnTo>
                  <a:pt x="1063739" y="42659"/>
                </a:lnTo>
                <a:lnTo>
                  <a:pt x="1060703" y="39624"/>
                </a:lnTo>
                <a:lnTo>
                  <a:pt x="1114973" y="39624"/>
                </a:lnTo>
                <a:lnTo>
                  <a:pt x="1103985" y="30467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6851" y="1374660"/>
            <a:ext cx="1259205" cy="988060"/>
          </a:xfrm>
          <a:custGeom>
            <a:avLst/>
            <a:gdLst/>
            <a:ahLst/>
            <a:cxnLst/>
            <a:rect l="l" t="t" r="r" b="b"/>
            <a:pathLst>
              <a:path w="1259205" h="988060">
                <a:moveTo>
                  <a:pt x="0" y="987539"/>
                </a:moveTo>
                <a:lnTo>
                  <a:pt x="1258824" y="987539"/>
                </a:lnTo>
                <a:lnTo>
                  <a:pt x="1258824" y="0"/>
                </a:lnTo>
                <a:lnTo>
                  <a:pt x="0" y="0"/>
                </a:lnTo>
                <a:lnTo>
                  <a:pt x="0" y="9875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7707" y="1362468"/>
            <a:ext cx="1280160" cy="1012190"/>
          </a:xfrm>
          <a:custGeom>
            <a:avLst/>
            <a:gdLst/>
            <a:ahLst/>
            <a:cxnLst/>
            <a:rect l="l" t="t" r="r" b="b"/>
            <a:pathLst>
              <a:path w="1280160" h="1012189">
                <a:moveTo>
                  <a:pt x="1274051" y="0"/>
                </a:moveTo>
                <a:lnTo>
                  <a:pt x="3048" y="0"/>
                </a:lnTo>
                <a:lnTo>
                  <a:pt x="0" y="3047"/>
                </a:lnTo>
                <a:lnTo>
                  <a:pt x="0" y="1008887"/>
                </a:lnTo>
                <a:lnTo>
                  <a:pt x="3048" y="1011923"/>
                </a:lnTo>
                <a:lnTo>
                  <a:pt x="1274051" y="1011923"/>
                </a:lnTo>
                <a:lnTo>
                  <a:pt x="1280160" y="1008887"/>
                </a:lnTo>
                <a:lnTo>
                  <a:pt x="1280160" y="999731"/>
                </a:lnTo>
                <a:lnTo>
                  <a:pt x="21336" y="999731"/>
                </a:lnTo>
                <a:lnTo>
                  <a:pt x="9131" y="990587"/>
                </a:lnTo>
                <a:lnTo>
                  <a:pt x="21336" y="990587"/>
                </a:lnTo>
                <a:lnTo>
                  <a:pt x="21336" y="21323"/>
                </a:lnTo>
                <a:lnTo>
                  <a:pt x="9131" y="21323"/>
                </a:lnTo>
                <a:lnTo>
                  <a:pt x="21336" y="12191"/>
                </a:lnTo>
                <a:lnTo>
                  <a:pt x="1280160" y="12191"/>
                </a:lnTo>
                <a:lnTo>
                  <a:pt x="1280160" y="3047"/>
                </a:lnTo>
                <a:lnTo>
                  <a:pt x="1274051" y="0"/>
                </a:lnTo>
                <a:close/>
              </a:path>
              <a:path w="1280160" h="1012189">
                <a:moveTo>
                  <a:pt x="21336" y="990587"/>
                </a:moveTo>
                <a:lnTo>
                  <a:pt x="9131" y="990587"/>
                </a:lnTo>
                <a:lnTo>
                  <a:pt x="21336" y="999731"/>
                </a:lnTo>
                <a:lnTo>
                  <a:pt x="21336" y="990587"/>
                </a:lnTo>
                <a:close/>
              </a:path>
              <a:path w="1280160" h="1012189">
                <a:moveTo>
                  <a:pt x="1255763" y="990587"/>
                </a:moveTo>
                <a:lnTo>
                  <a:pt x="21336" y="990587"/>
                </a:lnTo>
                <a:lnTo>
                  <a:pt x="21336" y="999731"/>
                </a:lnTo>
                <a:lnTo>
                  <a:pt x="1255763" y="999731"/>
                </a:lnTo>
                <a:lnTo>
                  <a:pt x="1255763" y="990587"/>
                </a:lnTo>
                <a:close/>
              </a:path>
              <a:path w="1280160" h="1012189">
                <a:moveTo>
                  <a:pt x="1255763" y="12191"/>
                </a:moveTo>
                <a:lnTo>
                  <a:pt x="1255763" y="999731"/>
                </a:lnTo>
                <a:lnTo>
                  <a:pt x="1267968" y="990587"/>
                </a:lnTo>
                <a:lnTo>
                  <a:pt x="1280160" y="990587"/>
                </a:lnTo>
                <a:lnTo>
                  <a:pt x="1280160" y="21323"/>
                </a:lnTo>
                <a:lnTo>
                  <a:pt x="1267968" y="21323"/>
                </a:lnTo>
                <a:lnTo>
                  <a:pt x="1255763" y="12191"/>
                </a:lnTo>
                <a:close/>
              </a:path>
              <a:path w="1280160" h="1012189">
                <a:moveTo>
                  <a:pt x="1280160" y="990587"/>
                </a:moveTo>
                <a:lnTo>
                  <a:pt x="1267968" y="990587"/>
                </a:lnTo>
                <a:lnTo>
                  <a:pt x="1255763" y="999731"/>
                </a:lnTo>
                <a:lnTo>
                  <a:pt x="1280160" y="999731"/>
                </a:lnTo>
                <a:lnTo>
                  <a:pt x="1280160" y="990587"/>
                </a:lnTo>
                <a:close/>
              </a:path>
              <a:path w="1280160" h="1012189">
                <a:moveTo>
                  <a:pt x="21336" y="12191"/>
                </a:moveTo>
                <a:lnTo>
                  <a:pt x="9131" y="21323"/>
                </a:lnTo>
                <a:lnTo>
                  <a:pt x="21336" y="21323"/>
                </a:lnTo>
                <a:lnTo>
                  <a:pt x="21336" y="12191"/>
                </a:lnTo>
                <a:close/>
              </a:path>
              <a:path w="1280160" h="1012189">
                <a:moveTo>
                  <a:pt x="1255763" y="12191"/>
                </a:moveTo>
                <a:lnTo>
                  <a:pt x="21336" y="12191"/>
                </a:lnTo>
                <a:lnTo>
                  <a:pt x="21336" y="21323"/>
                </a:lnTo>
                <a:lnTo>
                  <a:pt x="1255763" y="21323"/>
                </a:lnTo>
                <a:lnTo>
                  <a:pt x="1255763" y="12191"/>
                </a:lnTo>
                <a:close/>
              </a:path>
              <a:path w="1280160" h="1012189">
                <a:moveTo>
                  <a:pt x="1280160" y="12191"/>
                </a:moveTo>
                <a:lnTo>
                  <a:pt x="1255763" y="12191"/>
                </a:lnTo>
                <a:lnTo>
                  <a:pt x="1267968" y="21323"/>
                </a:lnTo>
                <a:lnTo>
                  <a:pt x="1280160" y="21323"/>
                </a:lnTo>
                <a:lnTo>
                  <a:pt x="1280160" y="12191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35215" y="1392427"/>
            <a:ext cx="1020444" cy="932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540" algn="ctr">
              <a:lnSpc>
                <a:spcPct val="102499"/>
              </a:lnSpc>
              <a:spcBef>
                <a:spcPts val="95"/>
              </a:spcBef>
            </a:pPr>
            <a:r>
              <a:rPr sz="1450" b="1" spc="25" dirty="0">
                <a:solidFill>
                  <a:srgbClr val="282828"/>
                </a:solidFill>
                <a:latin typeface="Arial"/>
                <a:cs typeface="Arial"/>
              </a:rPr>
              <a:t>N</a:t>
            </a:r>
            <a:r>
              <a:rPr sz="1450" b="1" spc="-70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1450" b="1" spc="5" dirty="0">
                <a:solidFill>
                  <a:srgbClr val="282828"/>
                </a:solidFill>
                <a:latin typeface="Arial"/>
                <a:cs typeface="Arial"/>
              </a:rPr>
              <a:t>Gadsden  </a:t>
            </a:r>
            <a:r>
              <a:rPr sz="1450" b="1" spc="10" dirty="0">
                <a:solidFill>
                  <a:srgbClr val="282828"/>
                </a:solidFill>
                <a:latin typeface="Arial"/>
                <a:cs typeface="Arial"/>
              </a:rPr>
              <a:t>Between  </a:t>
            </a:r>
            <a:r>
              <a:rPr sz="1450" b="1" spc="5" dirty="0">
                <a:solidFill>
                  <a:srgbClr val="282828"/>
                </a:solidFill>
                <a:latin typeface="Arial"/>
                <a:cs typeface="Arial"/>
              </a:rPr>
              <a:t>6</a:t>
            </a:r>
            <a:r>
              <a:rPr sz="1425" b="1" spc="7" baseline="26315" dirty="0">
                <a:solidFill>
                  <a:srgbClr val="282828"/>
                </a:solidFill>
                <a:latin typeface="Arial"/>
                <a:cs typeface="Arial"/>
              </a:rPr>
              <a:t>th </a:t>
            </a:r>
            <a:r>
              <a:rPr sz="1450" b="1" spc="-25" dirty="0">
                <a:solidFill>
                  <a:srgbClr val="282828"/>
                </a:solidFill>
                <a:latin typeface="Arial"/>
                <a:cs typeface="Arial"/>
              </a:rPr>
              <a:t>Ave </a:t>
            </a:r>
            <a:r>
              <a:rPr sz="1450" b="1" spc="0" dirty="0">
                <a:solidFill>
                  <a:srgbClr val="282828"/>
                </a:solidFill>
                <a:latin typeface="Arial"/>
                <a:cs typeface="Arial"/>
              </a:rPr>
              <a:t>and  </a:t>
            </a:r>
            <a:r>
              <a:rPr sz="1450" b="1" spc="5" dirty="0">
                <a:solidFill>
                  <a:srgbClr val="282828"/>
                </a:solidFill>
                <a:latin typeface="Arial"/>
                <a:cs typeface="Arial"/>
              </a:rPr>
              <a:t>7</a:t>
            </a:r>
            <a:r>
              <a:rPr sz="1425" b="1" spc="7" baseline="26315" dirty="0">
                <a:solidFill>
                  <a:srgbClr val="282828"/>
                </a:solidFill>
                <a:latin typeface="Arial"/>
                <a:cs typeface="Arial"/>
              </a:rPr>
              <a:t>th</a:t>
            </a:r>
            <a:r>
              <a:rPr sz="1425" b="1" spc="150" baseline="26315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1450" b="1" spc="-40" dirty="0">
                <a:solidFill>
                  <a:srgbClr val="282828"/>
                </a:solidFill>
                <a:latin typeface="Arial"/>
                <a:cs typeface="Arial"/>
              </a:rPr>
              <a:t>Ave</a:t>
            </a:r>
            <a:endParaRPr sz="145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98379" y="1261884"/>
            <a:ext cx="1572895" cy="990600"/>
          </a:xfrm>
          <a:custGeom>
            <a:avLst/>
            <a:gdLst/>
            <a:ahLst/>
            <a:cxnLst/>
            <a:rect l="l" t="t" r="r" b="b"/>
            <a:pathLst>
              <a:path w="1572895" h="990600">
                <a:moveTo>
                  <a:pt x="0" y="990600"/>
                </a:moveTo>
                <a:lnTo>
                  <a:pt x="1572767" y="990600"/>
                </a:lnTo>
                <a:lnTo>
                  <a:pt x="1572767" y="0"/>
                </a:lnTo>
                <a:lnTo>
                  <a:pt x="0" y="0"/>
                </a:lnTo>
                <a:lnTo>
                  <a:pt x="0" y="990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86200" y="1249692"/>
            <a:ext cx="1597660" cy="1015365"/>
          </a:xfrm>
          <a:custGeom>
            <a:avLst/>
            <a:gdLst/>
            <a:ahLst/>
            <a:cxnLst/>
            <a:rect l="l" t="t" r="r" b="b"/>
            <a:pathLst>
              <a:path w="1597660" h="1015364">
                <a:moveTo>
                  <a:pt x="1591043" y="0"/>
                </a:moveTo>
                <a:lnTo>
                  <a:pt x="6083" y="0"/>
                </a:lnTo>
                <a:lnTo>
                  <a:pt x="0" y="6096"/>
                </a:lnTo>
                <a:lnTo>
                  <a:pt x="0" y="1008888"/>
                </a:lnTo>
                <a:lnTo>
                  <a:pt x="6083" y="1014971"/>
                </a:lnTo>
                <a:lnTo>
                  <a:pt x="1591043" y="1014971"/>
                </a:lnTo>
                <a:lnTo>
                  <a:pt x="1597139" y="1008888"/>
                </a:lnTo>
                <a:lnTo>
                  <a:pt x="1597139" y="1002792"/>
                </a:lnTo>
                <a:lnTo>
                  <a:pt x="24384" y="1002792"/>
                </a:lnTo>
                <a:lnTo>
                  <a:pt x="12179" y="990587"/>
                </a:lnTo>
                <a:lnTo>
                  <a:pt x="24384" y="990587"/>
                </a:lnTo>
                <a:lnTo>
                  <a:pt x="24384" y="24371"/>
                </a:lnTo>
                <a:lnTo>
                  <a:pt x="12179" y="24371"/>
                </a:lnTo>
                <a:lnTo>
                  <a:pt x="24384" y="12192"/>
                </a:lnTo>
                <a:lnTo>
                  <a:pt x="1597139" y="12192"/>
                </a:lnTo>
                <a:lnTo>
                  <a:pt x="1597139" y="6096"/>
                </a:lnTo>
                <a:lnTo>
                  <a:pt x="1591043" y="0"/>
                </a:lnTo>
                <a:close/>
              </a:path>
              <a:path w="1597660" h="1015364">
                <a:moveTo>
                  <a:pt x="24384" y="990587"/>
                </a:moveTo>
                <a:lnTo>
                  <a:pt x="12179" y="990587"/>
                </a:lnTo>
                <a:lnTo>
                  <a:pt x="24384" y="1002792"/>
                </a:lnTo>
                <a:lnTo>
                  <a:pt x="24384" y="990587"/>
                </a:lnTo>
                <a:close/>
              </a:path>
              <a:path w="1597660" h="1015364">
                <a:moveTo>
                  <a:pt x="1572755" y="990587"/>
                </a:moveTo>
                <a:lnTo>
                  <a:pt x="24384" y="990587"/>
                </a:lnTo>
                <a:lnTo>
                  <a:pt x="24384" y="1002792"/>
                </a:lnTo>
                <a:lnTo>
                  <a:pt x="1572755" y="1002792"/>
                </a:lnTo>
                <a:lnTo>
                  <a:pt x="1572755" y="990587"/>
                </a:lnTo>
                <a:close/>
              </a:path>
              <a:path w="1597660" h="1015364">
                <a:moveTo>
                  <a:pt x="1572755" y="12192"/>
                </a:moveTo>
                <a:lnTo>
                  <a:pt x="1572755" y="1002792"/>
                </a:lnTo>
                <a:lnTo>
                  <a:pt x="1584960" y="990587"/>
                </a:lnTo>
                <a:lnTo>
                  <a:pt x="1597139" y="990587"/>
                </a:lnTo>
                <a:lnTo>
                  <a:pt x="1597139" y="24371"/>
                </a:lnTo>
                <a:lnTo>
                  <a:pt x="1584960" y="24371"/>
                </a:lnTo>
                <a:lnTo>
                  <a:pt x="1572755" y="12192"/>
                </a:lnTo>
                <a:close/>
              </a:path>
              <a:path w="1597660" h="1015364">
                <a:moveTo>
                  <a:pt x="1597139" y="990587"/>
                </a:moveTo>
                <a:lnTo>
                  <a:pt x="1584960" y="990587"/>
                </a:lnTo>
                <a:lnTo>
                  <a:pt x="1572755" y="1002792"/>
                </a:lnTo>
                <a:lnTo>
                  <a:pt x="1597139" y="1002792"/>
                </a:lnTo>
                <a:lnTo>
                  <a:pt x="1597139" y="990587"/>
                </a:lnTo>
                <a:close/>
              </a:path>
              <a:path w="1597660" h="1015364">
                <a:moveTo>
                  <a:pt x="24384" y="12192"/>
                </a:moveTo>
                <a:lnTo>
                  <a:pt x="12179" y="24371"/>
                </a:lnTo>
                <a:lnTo>
                  <a:pt x="24384" y="24371"/>
                </a:lnTo>
                <a:lnTo>
                  <a:pt x="24384" y="12192"/>
                </a:lnTo>
                <a:close/>
              </a:path>
              <a:path w="1597660" h="1015364">
                <a:moveTo>
                  <a:pt x="1572755" y="12192"/>
                </a:moveTo>
                <a:lnTo>
                  <a:pt x="24384" y="12192"/>
                </a:lnTo>
                <a:lnTo>
                  <a:pt x="24384" y="24371"/>
                </a:lnTo>
                <a:lnTo>
                  <a:pt x="1572755" y="24371"/>
                </a:lnTo>
                <a:lnTo>
                  <a:pt x="1572755" y="12192"/>
                </a:lnTo>
                <a:close/>
              </a:path>
              <a:path w="1597660" h="1015364">
                <a:moveTo>
                  <a:pt x="1597139" y="12192"/>
                </a:moveTo>
                <a:lnTo>
                  <a:pt x="1572755" y="12192"/>
                </a:lnTo>
                <a:lnTo>
                  <a:pt x="1584960" y="24371"/>
                </a:lnTo>
                <a:lnTo>
                  <a:pt x="1597139" y="24371"/>
                </a:lnTo>
                <a:lnTo>
                  <a:pt x="1597139" y="12192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974084" y="1279652"/>
            <a:ext cx="1419225" cy="932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2499"/>
              </a:lnSpc>
              <a:spcBef>
                <a:spcPts val="95"/>
              </a:spcBef>
            </a:pPr>
            <a:r>
              <a:rPr sz="1450" b="1" spc="25" dirty="0">
                <a:solidFill>
                  <a:srgbClr val="282828"/>
                </a:solidFill>
                <a:latin typeface="Arial"/>
                <a:cs typeface="Arial"/>
              </a:rPr>
              <a:t>N </a:t>
            </a:r>
            <a:r>
              <a:rPr sz="1450" b="1" spc="5" dirty="0">
                <a:solidFill>
                  <a:srgbClr val="282828"/>
                </a:solidFill>
                <a:latin typeface="Arial"/>
                <a:cs typeface="Arial"/>
              </a:rPr>
              <a:t>Gadsden  </a:t>
            </a:r>
            <a:r>
              <a:rPr sz="1450" b="1" spc="15" dirty="0">
                <a:solidFill>
                  <a:srgbClr val="282828"/>
                </a:solidFill>
                <a:latin typeface="Arial"/>
                <a:cs typeface="Arial"/>
              </a:rPr>
              <a:t>Between </a:t>
            </a:r>
            <a:r>
              <a:rPr sz="1450" b="1" spc="10" dirty="0">
                <a:solidFill>
                  <a:srgbClr val="282828"/>
                </a:solidFill>
                <a:latin typeface="Arial"/>
                <a:cs typeface="Arial"/>
              </a:rPr>
              <a:t>7</a:t>
            </a:r>
            <a:r>
              <a:rPr sz="1425" b="1" spc="15" baseline="26315" dirty="0">
                <a:solidFill>
                  <a:srgbClr val="282828"/>
                </a:solidFill>
                <a:latin typeface="Arial"/>
                <a:cs typeface="Arial"/>
              </a:rPr>
              <a:t>th  </a:t>
            </a:r>
            <a:r>
              <a:rPr sz="1450" b="1" spc="-25" dirty="0">
                <a:solidFill>
                  <a:srgbClr val="282828"/>
                </a:solidFill>
                <a:latin typeface="Arial"/>
                <a:cs typeface="Arial"/>
              </a:rPr>
              <a:t>Ave </a:t>
            </a:r>
            <a:r>
              <a:rPr sz="1450" b="1" spc="0" dirty="0">
                <a:solidFill>
                  <a:srgbClr val="282828"/>
                </a:solidFill>
                <a:latin typeface="Arial"/>
                <a:cs typeface="Arial"/>
              </a:rPr>
              <a:t>and  </a:t>
            </a:r>
            <a:r>
              <a:rPr sz="1450" b="1" spc="5" dirty="0">
                <a:solidFill>
                  <a:srgbClr val="282828"/>
                </a:solidFill>
                <a:latin typeface="Arial"/>
                <a:cs typeface="Arial"/>
              </a:rPr>
              <a:t>Thomasville</a:t>
            </a:r>
            <a:r>
              <a:rPr sz="1450" b="1" spc="-5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1450" b="1" spc="10" dirty="0">
                <a:solidFill>
                  <a:srgbClr val="282828"/>
                </a:solidFill>
                <a:latin typeface="Arial"/>
                <a:cs typeface="Arial"/>
              </a:rPr>
              <a:t>Rd</a:t>
            </a:r>
            <a:endParaRPr sz="145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511551" y="2703576"/>
            <a:ext cx="1972310" cy="1801495"/>
          </a:xfrm>
          <a:custGeom>
            <a:avLst/>
            <a:gdLst/>
            <a:ahLst/>
            <a:cxnLst/>
            <a:rect l="l" t="t" r="r" b="b"/>
            <a:pathLst>
              <a:path w="1972310" h="1801495">
                <a:moveTo>
                  <a:pt x="54864" y="1652003"/>
                </a:moveTo>
                <a:lnTo>
                  <a:pt x="0" y="1801355"/>
                </a:lnTo>
                <a:lnTo>
                  <a:pt x="152400" y="1755648"/>
                </a:lnTo>
                <a:lnTo>
                  <a:pt x="135189" y="1737360"/>
                </a:lnTo>
                <a:lnTo>
                  <a:pt x="100584" y="1737360"/>
                </a:lnTo>
                <a:lnTo>
                  <a:pt x="70104" y="1703819"/>
                </a:lnTo>
                <a:lnTo>
                  <a:pt x="88144" y="1687368"/>
                </a:lnTo>
                <a:lnTo>
                  <a:pt x="54864" y="1652003"/>
                </a:lnTo>
                <a:close/>
              </a:path>
              <a:path w="1972310" h="1801495">
                <a:moveTo>
                  <a:pt x="88144" y="1687368"/>
                </a:moveTo>
                <a:lnTo>
                  <a:pt x="70104" y="1703819"/>
                </a:lnTo>
                <a:lnTo>
                  <a:pt x="100584" y="1737360"/>
                </a:lnTo>
                <a:lnTo>
                  <a:pt x="119236" y="1720407"/>
                </a:lnTo>
                <a:lnTo>
                  <a:pt x="88144" y="1687368"/>
                </a:lnTo>
                <a:close/>
              </a:path>
              <a:path w="1972310" h="1801495">
                <a:moveTo>
                  <a:pt x="119236" y="1720407"/>
                </a:moveTo>
                <a:lnTo>
                  <a:pt x="100584" y="1737360"/>
                </a:lnTo>
                <a:lnTo>
                  <a:pt x="135189" y="1737360"/>
                </a:lnTo>
                <a:lnTo>
                  <a:pt x="119236" y="1720407"/>
                </a:lnTo>
                <a:close/>
              </a:path>
              <a:path w="1972310" h="1801495">
                <a:moveTo>
                  <a:pt x="1938515" y="0"/>
                </a:moveTo>
                <a:lnTo>
                  <a:pt x="88144" y="1687368"/>
                </a:lnTo>
                <a:lnTo>
                  <a:pt x="119236" y="1720407"/>
                </a:lnTo>
                <a:lnTo>
                  <a:pt x="1972030" y="36563"/>
                </a:lnTo>
                <a:lnTo>
                  <a:pt x="1938515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47019" y="2709684"/>
            <a:ext cx="978535" cy="1560830"/>
          </a:xfrm>
          <a:custGeom>
            <a:avLst/>
            <a:gdLst/>
            <a:ahLst/>
            <a:cxnLst/>
            <a:rect l="l" t="t" r="r" b="b"/>
            <a:pathLst>
              <a:path w="978535" h="1560829">
                <a:moveTo>
                  <a:pt x="884370" y="1453220"/>
                </a:moveTo>
                <a:lnTo>
                  <a:pt x="844296" y="1478267"/>
                </a:lnTo>
                <a:lnTo>
                  <a:pt x="978408" y="1560563"/>
                </a:lnTo>
                <a:lnTo>
                  <a:pt x="971608" y="1472171"/>
                </a:lnTo>
                <a:lnTo>
                  <a:pt x="896099" y="1472171"/>
                </a:lnTo>
                <a:lnTo>
                  <a:pt x="884370" y="1453220"/>
                </a:lnTo>
                <a:close/>
              </a:path>
              <a:path w="978535" h="1560829">
                <a:moveTo>
                  <a:pt x="925994" y="1427206"/>
                </a:moveTo>
                <a:lnTo>
                  <a:pt x="884370" y="1453220"/>
                </a:lnTo>
                <a:lnTo>
                  <a:pt x="896099" y="1472171"/>
                </a:lnTo>
                <a:lnTo>
                  <a:pt x="938784" y="1447800"/>
                </a:lnTo>
                <a:lnTo>
                  <a:pt x="925994" y="1427206"/>
                </a:lnTo>
                <a:close/>
              </a:path>
              <a:path w="978535" h="1560829">
                <a:moveTo>
                  <a:pt x="966216" y="1402067"/>
                </a:moveTo>
                <a:lnTo>
                  <a:pt x="925994" y="1427206"/>
                </a:lnTo>
                <a:lnTo>
                  <a:pt x="938784" y="1447800"/>
                </a:lnTo>
                <a:lnTo>
                  <a:pt x="896099" y="1472171"/>
                </a:lnTo>
                <a:lnTo>
                  <a:pt x="971608" y="1472171"/>
                </a:lnTo>
                <a:lnTo>
                  <a:pt x="966216" y="1402067"/>
                </a:lnTo>
                <a:close/>
              </a:path>
              <a:path w="978535" h="1560829">
                <a:moveTo>
                  <a:pt x="39624" y="0"/>
                </a:moveTo>
                <a:lnTo>
                  <a:pt x="0" y="24371"/>
                </a:lnTo>
                <a:lnTo>
                  <a:pt x="884370" y="1453220"/>
                </a:lnTo>
                <a:lnTo>
                  <a:pt x="925994" y="1427206"/>
                </a:lnTo>
                <a:lnTo>
                  <a:pt x="39624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109203" y="1271028"/>
            <a:ext cx="399415" cy="1466215"/>
          </a:xfrm>
          <a:custGeom>
            <a:avLst/>
            <a:gdLst/>
            <a:ahLst/>
            <a:cxnLst/>
            <a:rect l="l" t="t" r="r" b="b"/>
            <a:pathLst>
              <a:path w="399414" h="1466214">
                <a:moveTo>
                  <a:pt x="225552" y="3048"/>
                </a:moveTo>
                <a:lnTo>
                  <a:pt x="173736" y="3048"/>
                </a:lnTo>
                <a:lnTo>
                  <a:pt x="164592" y="9156"/>
                </a:lnTo>
                <a:lnTo>
                  <a:pt x="134112" y="36576"/>
                </a:lnTo>
                <a:lnTo>
                  <a:pt x="97536" y="94488"/>
                </a:lnTo>
                <a:lnTo>
                  <a:pt x="91440" y="112776"/>
                </a:lnTo>
                <a:lnTo>
                  <a:pt x="82296" y="131064"/>
                </a:lnTo>
                <a:lnTo>
                  <a:pt x="70104" y="173736"/>
                </a:lnTo>
                <a:lnTo>
                  <a:pt x="60960" y="198120"/>
                </a:lnTo>
                <a:lnTo>
                  <a:pt x="48768" y="246888"/>
                </a:lnTo>
                <a:lnTo>
                  <a:pt x="33528" y="329184"/>
                </a:lnTo>
                <a:lnTo>
                  <a:pt x="24384" y="387096"/>
                </a:lnTo>
                <a:lnTo>
                  <a:pt x="15240" y="451116"/>
                </a:lnTo>
                <a:lnTo>
                  <a:pt x="9131" y="518160"/>
                </a:lnTo>
                <a:lnTo>
                  <a:pt x="3048" y="658368"/>
                </a:lnTo>
                <a:lnTo>
                  <a:pt x="0" y="731520"/>
                </a:lnTo>
                <a:lnTo>
                  <a:pt x="3048" y="807720"/>
                </a:lnTo>
                <a:lnTo>
                  <a:pt x="9131" y="947928"/>
                </a:lnTo>
                <a:lnTo>
                  <a:pt x="15240" y="1014971"/>
                </a:lnTo>
                <a:lnTo>
                  <a:pt x="24384" y="1078979"/>
                </a:lnTo>
                <a:lnTo>
                  <a:pt x="33528" y="1136904"/>
                </a:lnTo>
                <a:lnTo>
                  <a:pt x="42672" y="1191755"/>
                </a:lnTo>
                <a:lnTo>
                  <a:pt x="60960" y="1267955"/>
                </a:lnTo>
                <a:lnTo>
                  <a:pt x="70104" y="1292352"/>
                </a:lnTo>
                <a:lnTo>
                  <a:pt x="82296" y="1335011"/>
                </a:lnTo>
                <a:lnTo>
                  <a:pt x="91440" y="1353299"/>
                </a:lnTo>
                <a:lnTo>
                  <a:pt x="97536" y="1371587"/>
                </a:lnTo>
                <a:lnTo>
                  <a:pt x="124968" y="1417307"/>
                </a:lnTo>
                <a:lnTo>
                  <a:pt x="134112" y="1429499"/>
                </a:lnTo>
                <a:lnTo>
                  <a:pt x="143256" y="1438656"/>
                </a:lnTo>
                <a:lnTo>
                  <a:pt x="155448" y="1447787"/>
                </a:lnTo>
                <a:lnTo>
                  <a:pt x="164592" y="1456931"/>
                </a:lnTo>
                <a:lnTo>
                  <a:pt x="173736" y="1459979"/>
                </a:lnTo>
                <a:lnTo>
                  <a:pt x="176784" y="1463027"/>
                </a:lnTo>
                <a:lnTo>
                  <a:pt x="185928" y="1466075"/>
                </a:lnTo>
                <a:lnTo>
                  <a:pt x="213360" y="1466075"/>
                </a:lnTo>
                <a:lnTo>
                  <a:pt x="222504" y="1463027"/>
                </a:lnTo>
                <a:lnTo>
                  <a:pt x="225552" y="1463027"/>
                </a:lnTo>
                <a:lnTo>
                  <a:pt x="225552" y="1459979"/>
                </a:lnTo>
                <a:lnTo>
                  <a:pt x="234696" y="1456931"/>
                </a:lnTo>
                <a:lnTo>
                  <a:pt x="237731" y="1456931"/>
                </a:lnTo>
                <a:lnTo>
                  <a:pt x="246875" y="1447787"/>
                </a:lnTo>
                <a:lnTo>
                  <a:pt x="259079" y="1438656"/>
                </a:lnTo>
                <a:lnTo>
                  <a:pt x="262136" y="1435595"/>
                </a:lnTo>
                <a:lnTo>
                  <a:pt x="195072" y="1435595"/>
                </a:lnTo>
                <a:lnTo>
                  <a:pt x="185928" y="1432547"/>
                </a:lnTo>
                <a:lnTo>
                  <a:pt x="188963" y="1432547"/>
                </a:lnTo>
                <a:lnTo>
                  <a:pt x="179819" y="1429499"/>
                </a:lnTo>
                <a:lnTo>
                  <a:pt x="182880" y="1429499"/>
                </a:lnTo>
                <a:lnTo>
                  <a:pt x="164592" y="1417307"/>
                </a:lnTo>
                <a:lnTo>
                  <a:pt x="158496" y="1408163"/>
                </a:lnTo>
                <a:lnTo>
                  <a:pt x="149352" y="1399032"/>
                </a:lnTo>
                <a:lnTo>
                  <a:pt x="143256" y="1386827"/>
                </a:lnTo>
                <a:lnTo>
                  <a:pt x="134112" y="1371587"/>
                </a:lnTo>
                <a:lnTo>
                  <a:pt x="128016" y="1356347"/>
                </a:lnTo>
                <a:lnTo>
                  <a:pt x="118872" y="1341107"/>
                </a:lnTo>
                <a:lnTo>
                  <a:pt x="112763" y="1322832"/>
                </a:lnTo>
                <a:lnTo>
                  <a:pt x="106680" y="1301483"/>
                </a:lnTo>
                <a:lnTo>
                  <a:pt x="97536" y="1283195"/>
                </a:lnTo>
                <a:lnTo>
                  <a:pt x="91440" y="1258811"/>
                </a:lnTo>
                <a:lnTo>
                  <a:pt x="85331" y="1237475"/>
                </a:lnTo>
                <a:lnTo>
                  <a:pt x="79248" y="1213104"/>
                </a:lnTo>
                <a:lnTo>
                  <a:pt x="64008" y="1130795"/>
                </a:lnTo>
                <a:lnTo>
                  <a:pt x="54864" y="1072883"/>
                </a:lnTo>
                <a:lnTo>
                  <a:pt x="45720" y="1008875"/>
                </a:lnTo>
                <a:lnTo>
                  <a:pt x="39624" y="944880"/>
                </a:lnTo>
                <a:lnTo>
                  <a:pt x="36563" y="877811"/>
                </a:lnTo>
                <a:lnTo>
                  <a:pt x="33654" y="807720"/>
                </a:lnTo>
                <a:lnTo>
                  <a:pt x="33528" y="658368"/>
                </a:lnTo>
                <a:lnTo>
                  <a:pt x="36563" y="588264"/>
                </a:lnTo>
                <a:lnTo>
                  <a:pt x="39624" y="521208"/>
                </a:lnTo>
                <a:lnTo>
                  <a:pt x="45720" y="454164"/>
                </a:lnTo>
                <a:lnTo>
                  <a:pt x="64008" y="332244"/>
                </a:lnTo>
                <a:lnTo>
                  <a:pt x="73152" y="277380"/>
                </a:lnTo>
                <a:lnTo>
                  <a:pt x="91440" y="204216"/>
                </a:lnTo>
                <a:lnTo>
                  <a:pt x="106680" y="161556"/>
                </a:lnTo>
                <a:lnTo>
                  <a:pt x="118872" y="124980"/>
                </a:lnTo>
                <a:lnTo>
                  <a:pt x="128016" y="106692"/>
                </a:lnTo>
                <a:lnTo>
                  <a:pt x="134112" y="91440"/>
                </a:lnTo>
                <a:lnTo>
                  <a:pt x="143256" y="79248"/>
                </a:lnTo>
                <a:lnTo>
                  <a:pt x="149352" y="67068"/>
                </a:lnTo>
                <a:lnTo>
                  <a:pt x="158496" y="54864"/>
                </a:lnTo>
                <a:lnTo>
                  <a:pt x="173736" y="39624"/>
                </a:lnTo>
                <a:lnTo>
                  <a:pt x="182880" y="36576"/>
                </a:lnTo>
                <a:lnTo>
                  <a:pt x="179819" y="36576"/>
                </a:lnTo>
                <a:lnTo>
                  <a:pt x="188963" y="33540"/>
                </a:lnTo>
                <a:lnTo>
                  <a:pt x="185928" y="33540"/>
                </a:lnTo>
                <a:lnTo>
                  <a:pt x="195072" y="30492"/>
                </a:lnTo>
                <a:lnTo>
                  <a:pt x="260602" y="30492"/>
                </a:lnTo>
                <a:lnTo>
                  <a:pt x="256019" y="24384"/>
                </a:lnTo>
                <a:lnTo>
                  <a:pt x="246875" y="15240"/>
                </a:lnTo>
                <a:lnTo>
                  <a:pt x="237731" y="9156"/>
                </a:lnTo>
                <a:lnTo>
                  <a:pt x="234696" y="9156"/>
                </a:lnTo>
                <a:lnTo>
                  <a:pt x="225552" y="3048"/>
                </a:lnTo>
                <a:close/>
              </a:path>
              <a:path w="399414" h="1466214">
                <a:moveTo>
                  <a:pt x="260602" y="30492"/>
                </a:moveTo>
                <a:lnTo>
                  <a:pt x="204215" y="30492"/>
                </a:lnTo>
                <a:lnTo>
                  <a:pt x="213360" y="33540"/>
                </a:lnTo>
                <a:lnTo>
                  <a:pt x="210311" y="33540"/>
                </a:lnTo>
                <a:lnTo>
                  <a:pt x="219456" y="36576"/>
                </a:lnTo>
                <a:lnTo>
                  <a:pt x="228600" y="42672"/>
                </a:lnTo>
                <a:lnTo>
                  <a:pt x="243840" y="57912"/>
                </a:lnTo>
                <a:lnTo>
                  <a:pt x="249936" y="67068"/>
                </a:lnTo>
                <a:lnTo>
                  <a:pt x="259079" y="79248"/>
                </a:lnTo>
                <a:lnTo>
                  <a:pt x="265163" y="91440"/>
                </a:lnTo>
                <a:lnTo>
                  <a:pt x="274320" y="106692"/>
                </a:lnTo>
                <a:lnTo>
                  <a:pt x="286512" y="143268"/>
                </a:lnTo>
                <a:lnTo>
                  <a:pt x="307848" y="204216"/>
                </a:lnTo>
                <a:lnTo>
                  <a:pt x="320040" y="252984"/>
                </a:lnTo>
                <a:lnTo>
                  <a:pt x="335280" y="335292"/>
                </a:lnTo>
                <a:lnTo>
                  <a:pt x="344424" y="393192"/>
                </a:lnTo>
                <a:lnTo>
                  <a:pt x="353568" y="454164"/>
                </a:lnTo>
                <a:lnTo>
                  <a:pt x="359664" y="521208"/>
                </a:lnTo>
                <a:lnTo>
                  <a:pt x="362712" y="588264"/>
                </a:lnTo>
                <a:lnTo>
                  <a:pt x="365760" y="658368"/>
                </a:lnTo>
                <a:lnTo>
                  <a:pt x="368808" y="731520"/>
                </a:lnTo>
                <a:lnTo>
                  <a:pt x="362712" y="877811"/>
                </a:lnTo>
                <a:lnTo>
                  <a:pt x="359664" y="944880"/>
                </a:lnTo>
                <a:lnTo>
                  <a:pt x="353568" y="1011923"/>
                </a:lnTo>
                <a:lnTo>
                  <a:pt x="344424" y="1072883"/>
                </a:lnTo>
                <a:lnTo>
                  <a:pt x="335280" y="1130795"/>
                </a:lnTo>
                <a:lnTo>
                  <a:pt x="326136" y="1185659"/>
                </a:lnTo>
                <a:lnTo>
                  <a:pt x="313931" y="1237475"/>
                </a:lnTo>
                <a:lnTo>
                  <a:pt x="307848" y="1258811"/>
                </a:lnTo>
                <a:lnTo>
                  <a:pt x="301752" y="1283195"/>
                </a:lnTo>
                <a:lnTo>
                  <a:pt x="295656" y="1304531"/>
                </a:lnTo>
                <a:lnTo>
                  <a:pt x="286512" y="1322832"/>
                </a:lnTo>
                <a:lnTo>
                  <a:pt x="274320" y="1359395"/>
                </a:lnTo>
                <a:lnTo>
                  <a:pt x="265163" y="1371587"/>
                </a:lnTo>
                <a:lnTo>
                  <a:pt x="259079" y="1386827"/>
                </a:lnTo>
                <a:lnTo>
                  <a:pt x="249936" y="1399032"/>
                </a:lnTo>
                <a:lnTo>
                  <a:pt x="240792" y="1408163"/>
                </a:lnTo>
                <a:lnTo>
                  <a:pt x="234696" y="1417307"/>
                </a:lnTo>
                <a:lnTo>
                  <a:pt x="225552" y="1423403"/>
                </a:lnTo>
                <a:lnTo>
                  <a:pt x="219456" y="1429499"/>
                </a:lnTo>
                <a:lnTo>
                  <a:pt x="210311" y="1432547"/>
                </a:lnTo>
                <a:lnTo>
                  <a:pt x="213360" y="1432547"/>
                </a:lnTo>
                <a:lnTo>
                  <a:pt x="204215" y="1435595"/>
                </a:lnTo>
                <a:lnTo>
                  <a:pt x="262136" y="1435595"/>
                </a:lnTo>
                <a:lnTo>
                  <a:pt x="268224" y="1429499"/>
                </a:lnTo>
                <a:lnTo>
                  <a:pt x="277368" y="1417307"/>
                </a:lnTo>
                <a:lnTo>
                  <a:pt x="286512" y="1402080"/>
                </a:lnTo>
                <a:lnTo>
                  <a:pt x="292608" y="1386827"/>
                </a:lnTo>
                <a:lnTo>
                  <a:pt x="301752" y="1371587"/>
                </a:lnTo>
                <a:lnTo>
                  <a:pt x="310896" y="1353299"/>
                </a:lnTo>
                <a:lnTo>
                  <a:pt x="316992" y="1331963"/>
                </a:lnTo>
                <a:lnTo>
                  <a:pt x="323075" y="1313675"/>
                </a:lnTo>
                <a:lnTo>
                  <a:pt x="350520" y="1219187"/>
                </a:lnTo>
                <a:lnTo>
                  <a:pt x="368808" y="1136904"/>
                </a:lnTo>
                <a:lnTo>
                  <a:pt x="377952" y="1075931"/>
                </a:lnTo>
                <a:lnTo>
                  <a:pt x="384048" y="1014971"/>
                </a:lnTo>
                <a:lnTo>
                  <a:pt x="390131" y="947928"/>
                </a:lnTo>
                <a:lnTo>
                  <a:pt x="396240" y="877811"/>
                </a:lnTo>
                <a:lnTo>
                  <a:pt x="399275" y="807720"/>
                </a:lnTo>
                <a:lnTo>
                  <a:pt x="399275" y="658368"/>
                </a:lnTo>
                <a:lnTo>
                  <a:pt x="396240" y="588264"/>
                </a:lnTo>
                <a:lnTo>
                  <a:pt x="390131" y="518160"/>
                </a:lnTo>
                <a:lnTo>
                  <a:pt x="384048" y="451116"/>
                </a:lnTo>
                <a:lnTo>
                  <a:pt x="377952" y="387096"/>
                </a:lnTo>
                <a:lnTo>
                  <a:pt x="365760" y="329184"/>
                </a:lnTo>
                <a:lnTo>
                  <a:pt x="356616" y="271272"/>
                </a:lnTo>
                <a:lnTo>
                  <a:pt x="350520" y="246888"/>
                </a:lnTo>
                <a:lnTo>
                  <a:pt x="344424" y="219468"/>
                </a:lnTo>
                <a:lnTo>
                  <a:pt x="338328" y="195072"/>
                </a:lnTo>
                <a:lnTo>
                  <a:pt x="332219" y="173736"/>
                </a:lnTo>
                <a:lnTo>
                  <a:pt x="323075" y="152400"/>
                </a:lnTo>
                <a:lnTo>
                  <a:pt x="316992" y="131064"/>
                </a:lnTo>
                <a:lnTo>
                  <a:pt x="310896" y="112776"/>
                </a:lnTo>
                <a:lnTo>
                  <a:pt x="292608" y="76200"/>
                </a:lnTo>
                <a:lnTo>
                  <a:pt x="283464" y="60960"/>
                </a:lnTo>
                <a:lnTo>
                  <a:pt x="260602" y="30492"/>
                </a:lnTo>
                <a:close/>
              </a:path>
              <a:path w="399414" h="1466214">
                <a:moveTo>
                  <a:pt x="213360" y="0"/>
                </a:moveTo>
                <a:lnTo>
                  <a:pt x="185928" y="0"/>
                </a:lnTo>
                <a:lnTo>
                  <a:pt x="176784" y="3048"/>
                </a:lnTo>
                <a:lnTo>
                  <a:pt x="222504" y="3048"/>
                </a:lnTo>
                <a:lnTo>
                  <a:pt x="21336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493264" y="1962924"/>
            <a:ext cx="1978660" cy="478790"/>
          </a:xfrm>
          <a:custGeom>
            <a:avLst/>
            <a:gdLst/>
            <a:ahLst/>
            <a:cxnLst/>
            <a:rect l="l" t="t" r="r" b="b"/>
            <a:pathLst>
              <a:path w="1978660" h="478789">
                <a:moveTo>
                  <a:pt x="142074" y="47502"/>
                </a:moveTo>
                <a:lnTo>
                  <a:pt x="132162" y="93099"/>
                </a:lnTo>
                <a:lnTo>
                  <a:pt x="1969008" y="478536"/>
                </a:lnTo>
                <a:lnTo>
                  <a:pt x="1978139" y="429768"/>
                </a:lnTo>
                <a:lnTo>
                  <a:pt x="142074" y="47502"/>
                </a:lnTo>
                <a:close/>
              </a:path>
              <a:path w="1978660" h="478789">
                <a:moveTo>
                  <a:pt x="152400" y="0"/>
                </a:moveTo>
                <a:lnTo>
                  <a:pt x="0" y="39624"/>
                </a:lnTo>
                <a:lnTo>
                  <a:pt x="121919" y="140220"/>
                </a:lnTo>
                <a:lnTo>
                  <a:pt x="132162" y="93099"/>
                </a:lnTo>
                <a:lnTo>
                  <a:pt x="109727" y="88392"/>
                </a:lnTo>
                <a:lnTo>
                  <a:pt x="118871" y="42672"/>
                </a:lnTo>
                <a:lnTo>
                  <a:pt x="143124" y="42672"/>
                </a:lnTo>
                <a:lnTo>
                  <a:pt x="152400" y="0"/>
                </a:lnTo>
                <a:close/>
              </a:path>
              <a:path w="1978660" h="478789">
                <a:moveTo>
                  <a:pt x="118871" y="42672"/>
                </a:moveTo>
                <a:lnTo>
                  <a:pt x="109727" y="88392"/>
                </a:lnTo>
                <a:lnTo>
                  <a:pt x="132162" y="93099"/>
                </a:lnTo>
                <a:lnTo>
                  <a:pt x="142074" y="47502"/>
                </a:lnTo>
                <a:lnTo>
                  <a:pt x="118871" y="42672"/>
                </a:lnTo>
                <a:close/>
              </a:path>
              <a:path w="1978660" h="478789">
                <a:moveTo>
                  <a:pt x="143124" y="42672"/>
                </a:moveTo>
                <a:lnTo>
                  <a:pt x="118871" y="42672"/>
                </a:lnTo>
                <a:lnTo>
                  <a:pt x="142074" y="47502"/>
                </a:lnTo>
                <a:lnTo>
                  <a:pt x="143124" y="42672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276600" y="2417064"/>
            <a:ext cx="2380615" cy="304800"/>
          </a:xfrm>
          <a:custGeom>
            <a:avLst/>
            <a:gdLst/>
            <a:ahLst/>
            <a:cxnLst/>
            <a:rect l="l" t="t" r="r" b="b"/>
            <a:pathLst>
              <a:path w="2380615" h="304800">
                <a:moveTo>
                  <a:pt x="0" y="304800"/>
                </a:moveTo>
                <a:lnTo>
                  <a:pt x="2380475" y="304800"/>
                </a:lnTo>
                <a:lnTo>
                  <a:pt x="2380475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64395" y="2404884"/>
            <a:ext cx="2405380" cy="329565"/>
          </a:xfrm>
          <a:custGeom>
            <a:avLst/>
            <a:gdLst/>
            <a:ahLst/>
            <a:cxnLst/>
            <a:rect l="l" t="t" r="r" b="b"/>
            <a:pathLst>
              <a:path w="2405379" h="329564">
                <a:moveTo>
                  <a:pt x="2398763" y="0"/>
                </a:moveTo>
                <a:lnTo>
                  <a:pt x="6096" y="0"/>
                </a:lnTo>
                <a:lnTo>
                  <a:pt x="0" y="6096"/>
                </a:lnTo>
                <a:lnTo>
                  <a:pt x="0" y="323062"/>
                </a:lnTo>
                <a:lnTo>
                  <a:pt x="6096" y="329158"/>
                </a:lnTo>
                <a:lnTo>
                  <a:pt x="2398763" y="329158"/>
                </a:lnTo>
                <a:lnTo>
                  <a:pt x="2404872" y="323062"/>
                </a:lnTo>
                <a:lnTo>
                  <a:pt x="2404872" y="316979"/>
                </a:lnTo>
                <a:lnTo>
                  <a:pt x="24384" y="316979"/>
                </a:lnTo>
                <a:lnTo>
                  <a:pt x="12192" y="304787"/>
                </a:lnTo>
                <a:lnTo>
                  <a:pt x="24384" y="304787"/>
                </a:lnTo>
                <a:lnTo>
                  <a:pt x="24384" y="24358"/>
                </a:lnTo>
                <a:lnTo>
                  <a:pt x="12192" y="24358"/>
                </a:lnTo>
                <a:lnTo>
                  <a:pt x="24384" y="12179"/>
                </a:lnTo>
                <a:lnTo>
                  <a:pt x="2404872" y="12179"/>
                </a:lnTo>
                <a:lnTo>
                  <a:pt x="2404872" y="6096"/>
                </a:lnTo>
                <a:lnTo>
                  <a:pt x="2398763" y="0"/>
                </a:lnTo>
                <a:close/>
              </a:path>
              <a:path w="2405379" h="329564">
                <a:moveTo>
                  <a:pt x="24384" y="304787"/>
                </a:moveTo>
                <a:lnTo>
                  <a:pt x="12192" y="304787"/>
                </a:lnTo>
                <a:lnTo>
                  <a:pt x="24384" y="316979"/>
                </a:lnTo>
                <a:lnTo>
                  <a:pt x="24384" y="304787"/>
                </a:lnTo>
                <a:close/>
              </a:path>
              <a:path w="2405379" h="329564">
                <a:moveTo>
                  <a:pt x="2380475" y="304787"/>
                </a:moveTo>
                <a:lnTo>
                  <a:pt x="24384" y="304787"/>
                </a:lnTo>
                <a:lnTo>
                  <a:pt x="24384" y="316979"/>
                </a:lnTo>
                <a:lnTo>
                  <a:pt x="2380475" y="316979"/>
                </a:lnTo>
                <a:lnTo>
                  <a:pt x="2380475" y="304787"/>
                </a:lnTo>
                <a:close/>
              </a:path>
              <a:path w="2405379" h="329564">
                <a:moveTo>
                  <a:pt x="2380475" y="12179"/>
                </a:moveTo>
                <a:lnTo>
                  <a:pt x="2380475" y="316979"/>
                </a:lnTo>
                <a:lnTo>
                  <a:pt x="2392680" y="304787"/>
                </a:lnTo>
                <a:lnTo>
                  <a:pt x="2404872" y="304787"/>
                </a:lnTo>
                <a:lnTo>
                  <a:pt x="2404872" y="24358"/>
                </a:lnTo>
                <a:lnTo>
                  <a:pt x="2392680" y="24358"/>
                </a:lnTo>
                <a:lnTo>
                  <a:pt x="2380475" y="12179"/>
                </a:lnTo>
                <a:close/>
              </a:path>
              <a:path w="2405379" h="329564">
                <a:moveTo>
                  <a:pt x="2404872" y="304787"/>
                </a:moveTo>
                <a:lnTo>
                  <a:pt x="2392680" y="304787"/>
                </a:lnTo>
                <a:lnTo>
                  <a:pt x="2380475" y="316979"/>
                </a:lnTo>
                <a:lnTo>
                  <a:pt x="2404872" y="316979"/>
                </a:lnTo>
                <a:lnTo>
                  <a:pt x="2404872" y="304787"/>
                </a:lnTo>
                <a:close/>
              </a:path>
              <a:path w="2405379" h="329564">
                <a:moveTo>
                  <a:pt x="24384" y="12179"/>
                </a:moveTo>
                <a:lnTo>
                  <a:pt x="12192" y="24358"/>
                </a:lnTo>
                <a:lnTo>
                  <a:pt x="24384" y="24358"/>
                </a:lnTo>
                <a:lnTo>
                  <a:pt x="24384" y="12179"/>
                </a:lnTo>
                <a:close/>
              </a:path>
              <a:path w="2405379" h="329564">
                <a:moveTo>
                  <a:pt x="2380475" y="12179"/>
                </a:moveTo>
                <a:lnTo>
                  <a:pt x="24384" y="12179"/>
                </a:lnTo>
                <a:lnTo>
                  <a:pt x="24384" y="24358"/>
                </a:lnTo>
                <a:lnTo>
                  <a:pt x="2380475" y="24358"/>
                </a:lnTo>
                <a:lnTo>
                  <a:pt x="2380475" y="12179"/>
                </a:lnTo>
                <a:close/>
              </a:path>
              <a:path w="2405379" h="329564">
                <a:moveTo>
                  <a:pt x="2404872" y="12179"/>
                </a:moveTo>
                <a:lnTo>
                  <a:pt x="2380475" y="12179"/>
                </a:lnTo>
                <a:lnTo>
                  <a:pt x="2392680" y="24358"/>
                </a:lnTo>
                <a:lnTo>
                  <a:pt x="2404872" y="24358"/>
                </a:lnTo>
                <a:lnTo>
                  <a:pt x="2404872" y="12179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382771" y="2434856"/>
            <a:ext cx="2164715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5" dirty="0">
                <a:solidFill>
                  <a:srgbClr val="282828"/>
                </a:solidFill>
                <a:latin typeface="Arial"/>
                <a:cs typeface="Arial"/>
              </a:rPr>
              <a:t>Sidewalk </a:t>
            </a:r>
            <a:r>
              <a:rPr sz="1450" b="1" spc="0" dirty="0">
                <a:solidFill>
                  <a:srgbClr val="282828"/>
                </a:solidFill>
                <a:latin typeface="Arial"/>
                <a:cs typeface="Arial"/>
              </a:rPr>
              <a:t>Improvements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88284" y="1733829"/>
            <a:ext cx="3494404" cy="4279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25" dirty="0"/>
              <a:t>What </a:t>
            </a:r>
            <a:r>
              <a:rPr spc="0" dirty="0"/>
              <a:t>We </a:t>
            </a:r>
            <a:r>
              <a:rPr spc="30" dirty="0"/>
              <a:t>are</a:t>
            </a:r>
            <a:r>
              <a:rPr spc="-10" dirty="0"/>
              <a:t> </a:t>
            </a:r>
            <a:r>
              <a:rPr spc="5" dirty="0"/>
              <a:t>Doing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81659" y="2200474"/>
            <a:ext cx="7502525" cy="4113529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295910" indent="-283210">
              <a:lnSpc>
                <a:spcPct val="100000"/>
              </a:lnSpc>
              <a:spcBef>
                <a:spcPts val="650"/>
              </a:spcBef>
              <a:buChar char="•"/>
              <a:tabLst>
                <a:tab pos="295910" algn="l"/>
                <a:tab pos="296545" algn="l"/>
              </a:tabLst>
            </a:pPr>
            <a:r>
              <a:rPr sz="2300" spc="-10" dirty="0">
                <a:latin typeface="Arial"/>
                <a:cs typeface="Arial"/>
              </a:rPr>
              <a:t>Analyzing </a:t>
            </a:r>
            <a:r>
              <a:rPr sz="2300" spc="-5" dirty="0">
                <a:latin typeface="Arial"/>
                <a:cs typeface="Arial"/>
              </a:rPr>
              <a:t>traffic </a:t>
            </a:r>
            <a:r>
              <a:rPr sz="2300" spc="-10" dirty="0">
                <a:latin typeface="Arial"/>
                <a:cs typeface="Arial"/>
              </a:rPr>
              <a:t>trends </a:t>
            </a:r>
            <a:r>
              <a:rPr sz="2300" spc="-5" dirty="0">
                <a:latin typeface="Arial"/>
                <a:cs typeface="Arial"/>
              </a:rPr>
              <a:t>and</a:t>
            </a:r>
            <a:r>
              <a:rPr sz="2300" spc="210" dirty="0">
                <a:latin typeface="Arial"/>
                <a:cs typeface="Arial"/>
              </a:rPr>
              <a:t> </a:t>
            </a:r>
            <a:r>
              <a:rPr sz="2300" spc="-5" dirty="0">
                <a:latin typeface="Arial"/>
                <a:cs typeface="Arial"/>
              </a:rPr>
              <a:t>patterns</a:t>
            </a:r>
            <a:endParaRPr sz="2300">
              <a:latin typeface="Arial"/>
              <a:cs typeface="Arial"/>
            </a:endParaRPr>
          </a:p>
          <a:p>
            <a:pPr marL="628015" lvl="1" indent="-237490">
              <a:lnSpc>
                <a:spcPct val="100000"/>
              </a:lnSpc>
              <a:spcBef>
                <a:spcPts val="470"/>
              </a:spcBef>
              <a:buChar char="•"/>
              <a:tabLst>
                <a:tab pos="628015" algn="l"/>
                <a:tab pos="628650" algn="l"/>
              </a:tabLst>
            </a:pPr>
            <a:r>
              <a:rPr sz="2000" spc="-10" dirty="0">
                <a:latin typeface="Arial"/>
                <a:cs typeface="Arial"/>
              </a:rPr>
              <a:t>Into, out of, and through the Midtown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area</a:t>
            </a:r>
            <a:endParaRPr sz="2000">
              <a:latin typeface="Arial"/>
              <a:cs typeface="Arial"/>
            </a:endParaRPr>
          </a:p>
          <a:p>
            <a:pPr marL="295275" indent="-282575">
              <a:lnSpc>
                <a:spcPct val="100000"/>
              </a:lnSpc>
              <a:spcBef>
                <a:spcPts val="565"/>
              </a:spcBef>
              <a:buChar char="•"/>
              <a:tabLst>
                <a:tab pos="295275" algn="l"/>
                <a:tab pos="295910" algn="l"/>
              </a:tabLst>
            </a:pPr>
            <a:r>
              <a:rPr sz="2300" spc="-5" dirty="0">
                <a:latin typeface="Arial"/>
                <a:cs typeface="Arial"/>
              </a:rPr>
              <a:t>Identifying </a:t>
            </a:r>
            <a:r>
              <a:rPr sz="2300" spc="-15" dirty="0">
                <a:latin typeface="Arial"/>
                <a:cs typeface="Arial"/>
              </a:rPr>
              <a:t>network </a:t>
            </a:r>
            <a:r>
              <a:rPr sz="2300" spc="-10" dirty="0">
                <a:latin typeface="Arial"/>
                <a:cs typeface="Arial"/>
              </a:rPr>
              <a:t>deficiencies </a:t>
            </a:r>
            <a:r>
              <a:rPr sz="2300" spc="-5" dirty="0">
                <a:latin typeface="Arial"/>
                <a:cs typeface="Arial"/>
              </a:rPr>
              <a:t>in the </a:t>
            </a:r>
            <a:r>
              <a:rPr sz="2300" spc="-10" dirty="0">
                <a:latin typeface="Arial"/>
                <a:cs typeface="Arial"/>
              </a:rPr>
              <a:t>Midtown</a:t>
            </a:r>
            <a:r>
              <a:rPr sz="2300" spc="525" dirty="0">
                <a:latin typeface="Arial"/>
                <a:cs typeface="Arial"/>
              </a:rPr>
              <a:t> </a:t>
            </a:r>
            <a:r>
              <a:rPr sz="2300" dirty="0">
                <a:latin typeface="Arial"/>
                <a:cs typeface="Arial"/>
              </a:rPr>
              <a:t>area</a:t>
            </a:r>
            <a:endParaRPr sz="2300">
              <a:latin typeface="Arial"/>
              <a:cs typeface="Arial"/>
            </a:endParaRPr>
          </a:p>
          <a:p>
            <a:pPr marL="295910" marR="971550" indent="-283210">
              <a:lnSpc>
                <a:spcPct val="100000"/>
              </a:lnSpc>
              <a:spcBef>
                <a:spcPts val="575"/>
              </a:spcBef>
              <a:buChar char="•"/>
              <a:tabLst>
                <a:tab pos="295910" algn="l"/>
                <a:tab pos="296545" algn="l"/>
              </a:tabLst>
            </a:pPr>
            <a:r>
              <a:rPr sz="2300" spc="-10" dirty="0">
                <a:latin typeface="Arial"/>
                <a:cs typeface="Arial"/>
              </a:rPr>
              <a:t>Evaluating potential </a:t>
            </a:r>
            <a:r>
              <a:rPr sz="2300" spc="-5" dirty="0">
                <a:latin typeface="Arial"/>
                <a:cs typeface="Arial"/>
              </a:rPr>
              <a:t>transportation </a:t>
            </a:r>
            <a:r>
              <a:rPr sz="2300" dirty="0">
                <a:latin typeface="Arial"/>
                <a:cs typeface="Arial"/>
              </a:rPr>
              <a:t>improvement  </a:t>
            </a:r>
            <a:r>
              <a:rPr sz="2300" spc="-10" dirty="0">
                <a:latin typeface="Arial"/>
                <a:cs typeface="Arial"/>
              </a:rPr>
              <a:t>alternatives</a:t>
            </a:r>
            <a:endParaRPr sz="2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har char="•"/>
            </a:pPr>
            <a:endParaRPr sz="3450">
              <a:latin typeface="Times New Roman"/>
              <a:cs typeface="Times New Roman"/>
            </a:endParaRPr>
          </a:p>
          <a:p>
            <a:pPr marL="295275" indent="-282575">
              <a:lnSpc>
                <a:spcPct val="100000"/>
              </a:lnSpc>
              <a:spcBef>
                <a:spcPts val="5"/>
              </a:spcBef>
              <a:buChar char="•"/>
              <a:tabLst>
                <a:tab pos="295275" algn="l"/>
                <a:tab pos="295910" algn="l"/>
              </a:tabLst>
            </a:pPr>
            <a:r>
              <a:rPr sz="2600" spc="15" dirty="0">
                <a:solidFill>
                  <a:srgbClr val="A10B33"/>
                </a:solidFill>
                <a:latin typeface="Arial"/>
                <a:cs typeface="Arial"/>
              </a:rPr>
              <a:t>Goal </a:t>
            </a:r>
            <a:r>
              <a:rPr sz="2600" spc="10" dirty="0">
                <a:solidFill>
                  <a:srgbClr val="A10B33"/>
                </a:solidFill>
                <a:latin typeface="Arial"/>
                <a:cs typeface="Arial"/>
              </a:rPr>
              <a:t>of </a:t>
            </a:r>
            <a:r>
              <a:rPr sz="2600" spc="5" dirty="0">
                <a:solidFill>
                  <a:srgbClr val="A10B33"/>
                </a:solidFill>
                <a:latin typeface="Arial"/>
                <a:cs typeface="Arial"/>
              </a:rPr>
              <a:t>Phase</a:t>
            </a:r>
            <a:r>
              <a:rPr sz="2600" spc="15" dirty="0">
                <a:solidFill>
                  <a:srgbClr val="A10B33"/>
                </a:solidFill>
                <a:latin typeface="Arial"/>
                <a:cs typeface="Arial"/>
              </a:rPr>
              <a:t> </a:t>
            </a:r>
            <a:r>
              <a:rPr sz="2600" spc="10" dirty="0">
                <a:solidFill>
                  <a:srgbClr val="A10B33"/>
                </a:solidFill>
                <a:latin typeface="Arial"/>
                <a:cs typeface="Arial"/>
              </a:rPr>
              <a:t>1:</a:t>
            </a:r>
            <a:endParaRPr sz="2600">
              <a:latin typeface="Arial"/>
              <a:cs typeface="Arial"/>
            </a:endParaRPr>
          </a:p>
          <a:p>
            <a:pPr marL="628015" lvl="1" indent="-237490">
              <a:lnSpc>
                <a:spcPct val="100000"/>
              </a:lnSpc>
              <a:spcBef>
                <a:spcPts val="585"/>
              </a:spcBef>
              <a:buChar char="•"/>
              <a:tabLst>
                <a:tab pos="627380" algn="l"/>
                <a:tab pos="628015" algn="l"/>
              </a:tabLst>
            </a:pPr>
            <a:r>
              <a:rPr sz="2300" spc="-10" dirty="0">
                <a:solidFill>
                  <a:srgbClr val="A10B33"/>
                </a:solidFill>
                <a:latin typeface="Arial"/>
                <a:cs typeface="Arial"/>
              </a:rPr>
              <a:t>Obtain </a:t>
            </a:r>
            <a:r>
              <a:rPr sz="2300" spc="-5" dirty="0">
                <a:solidFill>
                  <a:srgbClr val="A10B33"/>
                </a:solidFill>
                <a:latin typeface="Arial"/>
                <a:cs typeface="Arial"/>
              </a:rPr>
              <a:t>feedback </a:t>
            </a:r>
            <a:r>
              <a:rPr sz="2300" dirty="0">
                <a:solidFill>
                  <a:srgbClr val="A10B33"/>
                </a:solidFill>
                <a:latin typeface="Arial"/>
                <a:cs typeface="Arial"/>
              </a:rPr>
              <a:t>from </a:t>
            </a:r>
            <a:r>
              <a:rPr sz="2300" spc="-50" dirty="0">
                <a:solidFill>
                  <a:srgbClr val="A10B33"/>
                </a:solidFill>
                <a:latin typeface="Arial"/>
                <a:cs typeface="Arial"/>
              </a:rPr>
              <a:t>CRTPA </a:t>
            </a:r>
            <a:r>
              <a:rPr sz="2300" dirty="0">
                <a:solidFill>
                  <a:srgbClr val="A10B33"/>
                </a:solidFill>
                <a:latin typeface="Arial"/>
                <a:cs typeface="Arial"/>
              </a:rPr>
              <a:t>committees </a:t>
            </a:r>
            <a:r>
              <a:rPr sz="2300" spc="-5" dirty="0">
                <a:solidFill>
                  <a:srgbClr val="A10B33"/>
                </a:solidFill>
                <a:latin typeface="Arial"/>
                <a:cs typeface="Arial"/>
              </a:rPr>
              <a:t>and</a:t>
            </a:r>
            <a:r>
              <a:rPr sz="2300" spc="200" dirty="0">
                <a:solidFill>
                  <a:srgbClr val="A10B33"/>
                </a:solidFill>
                <a:latin typeface="Arial"/>
                <a:cs typeface="Arial"/>
              </a:rPr>
              <a:t> </a:t>
            </a:r>
            <a:r>
              <a:rPr sz="2300" spc="-10" dirty="0">
                <a:solidFill>
                  <a:srgbClr val="A10B33"/>
                </a:solidFill>
                <a:latin typeface="Arial"/>
                <a:cs typeface="Arial"/>
              </a:rPr>
              <a:t>Board</a:t>
            </a:r>
            <a:endParaRPr sz="2300">
              <a:latin typeface="Arial"/>
              <a:cs typeface="Arial"/>
            </a:endParaRPr>
          </a:p>
          <a:p>
            <a:pPr marL="628015" marR="774065" lvl="1" indent="-237490">
              <a:lnSpc>
                <a:spcPct val="100000"/>
              </a:lnSpc>
              <a:spcBef>
                <a:spcPts val="575"/>
              </a:spcBef>
              <a:buChar char="•"/>
              <a:tabLst>
                <a:tab pos="627380" algn="l"/>
                <a:tab pos="628015" algn="l"/>
              </a:tabLst>
            </a:pPr>
            <a:r>
              <a:rPr sz="2300" dirty="0">
                <a:solidFill>
                  <a:srgbClr val="A10B33"/>
                </a:solidFill>
                <a:latin typeface="Arial"/>
                <a:cs typeface="Arial"/>
              </a:rPr>
              <a:t>Identify </a:t>
            </a:r>
            <a:r>
              <a:rPr sz="2300" spc="-15" dirty="0">
                <a:solidFill>
                  <a:srgbClr val="A10B33"/>
                </a:solidFill>
                <a:latin typeface="Arial"/>
                <a:cs typeface="Arial"/>
              </a:rPr>
              <a:t>viable </a:t>
            </a:r>
            <a:r>
              <a:rPr sz="2300" spc="-5" dirty="0">
                <a:solidFill>
                  <a:srgbClr val="A10B33"/>
                </a:solidFill>
                <a:latin typeface="Arial"/>
                <a:cs typeface="Arial"/>
              </a:rPr>
              <a:t>alternatives </a:t>
            </a:r>
            <a:r>
              <a:rPr sz="2300" spc="0" dirty="0">
                <a:solidFill>
                  <a:srgbClr val="A10B33"/>
                </a:solidFill>
                <a:latin typeface="Arial"/>
                <a:cs typeface="Arial"/>
              </a:rPr>
              <a:t>for </a:t>
            </a:r>
            <a:r>
              <a:rPr sz="2300" spc="-5" dirty="0">
                <a:solidFill>
                  <a:srgbClr val="A10B33"/>
                </a:solidFill>
                <a:latin typeface="Arial"/>
                <a:cs typeface="Arial"/>
              </a:rPr>
              <a:t>further </a:t>
            </a:r>
            <a:r>
              <a:rPr sz="2300" spc="-10" dirty="0">
                <a:solidFill>
                  <a:srgbClr val="A10B33"/>
                </a:solidFill>
                <a:latin typeface="Arial"/>
                <a:cs typeface="Arial"/>
              </a:rPr>
              <a:t>study and  stakeholder</a:t>
            </a:r>
            <a:r>
              <a:rPr sz="2300" spc="110" dirty="0">
                <a:solidFill>
                  <a:srgbClr val="A10B33"/>
                </a:solidFill>
                <a:latin typeface="Arial"/>
                <a:cs typeface="Arial"/>
              </a:rPr>
              <a:t> </a:t>
            </a:r>
            <a:r>
              <a:rPr sz="2300" spc="-5" dirty="0">
                <a:solidFill>
                  <a:srgbClr val="A10B33"/>
                </a:solidFill>
                <a:latin typeface="Arial"/>
                <a:cs typeface="Arial"/>
              </a:rPr>
              <a:t>review</a:t>
            </a:r>
            <a:endParaRPr sz="23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476419" y="1283220"/>
            <a:ext cx="1069539" cy="755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76419" y="1283220"/>
            <a:ext cx="1069539" cy="755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47800" y="1057668"/>
            <a:ext cx="2218931" cy="56570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15955" y="1057668"/>
            <a:ext cx="2837675" cy="56570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16851" y="1374660"/>
            <a:ext cx="1259205" cy="988060"/>
          </a:xfrm>
          <a:custGeom>
            <a:avLst/>
            <a:gdLst/>
            <a:ahLst/>
            <a:cxnLst/>
            <a:rect l="l" t="t" r="r" b="b"/>
            <a:pathLst>
              <a:path w="1259205" h="988060">
                <a:moveTo>
                  <a:pt x="0" y="987539"/>
                </a:moveTo>
                <a:lnTo>
                  <a:pt x="1258824" y="987539"/>
                </a:lnTo>
                <a:lnTo>
                  <a:pt x="1258824" y="0"/>
                </a:lnTo>
                <a:lnTo>
                  <a:pt x="0" y="0"/>
                </a:lnTo>
                <a:lnTo>
                  <a:pt x="0" y="9875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7707" y="1362468"/>
            <a:ext cx="1280160" cy="1012190"/>
          </a:xfrm>
          <a:custGeom>
            <a:avLst/>
            <a:gdLst/>
            <a:ahLst/>
            <a:cxnLst/>
            <a:rect l="l" t="t" r="r" b="b"/>
            <a:pathLst>
              <a:path w="1280160" h="1012189">
                <a:moveTo>
                  <a:pt x="1274051" y="0"/>
                </a:moveTo>
                <a:lnTo>
                  <a:pt x="3048" y="0"/>
                </a:lnTo>
                <a:lnTo>
                  <a:pt x="0" y="3047"/>
                </a:lnTo>
                <a:lnTo>
                  <a:pt x="0" y="1008887"/>
                </a:lnTo>
                <a:lnTo>
                  <a:pt x="3048" y="1011923"/>
                </a:lnTo>
                <a:lnTo>
                  <a:pt x="1274051" y="1011923"/>
                </a:lnTo>
                <a:lnTo>
                  <a:pt x="1280160" y="1008887"/>
                </a:lnTo>
                <a:lnTo>
                  <a:pt x="1280160" y="999731"/>
                </a:lnTo>
                <a:lnTo>
                  <a:pt x="21336" y="999731"/>
                </a:lnTo>
                <a:lnTo>
                  <a:pt x="9131" y="990587"/>
                </a:lnTo>
                <a:lnTo>
                  <a:pt x="21336" y="990587"/>
                </a:lnTo>
                <a:lnTo>
                  <a:pt x="21336" y="21323"/>
                </a:lnTo>
                <a:lnTo>
                  <a:pt x="9131" y="21323"/>
                </a:lnTo>
                <a:lnTo>
                  <a:pt x="21336" y="12191"/>
                </a:lnTo>
                <a:lnTo>
                  <a:pt x="1280160" y="12191"/>
                </a:lnTo>
                <a:lnTo>
                  <a:pt x="1280160" y="3047"/>
                </a:lnTo>
                <a:lnTo>
                  <a:pt x="1274051" y="0"/>
                </a:lnTo>
                <a:close/>
              </a:path>
              <a:path w="1280160" h="1012189">
                <a:moveTo>
                  <a:pt x="21336" y="990587"/>
                </a:moveTo>
                <a:lnTo>
                  <a:pt x="9131" y="990587"/>
                </a:lnTo>
                <a:lnTo>
                  <a:pt x="21336" y="999731"/>
                </a:lnTo>
                <a:lnTo>
                  <a:pt x="21336" y="990587"/>
                </a:lnTo>
                <a:close/>
              </a:path>
              <a:path w="1280160" h="1012189">
                <a:moveTo>
                  <a:pt x="1255763" y="990587"/>
                </a:moveTo>
                <a:lnTo>
                  <a:pt x="21336" y="990587"/>
                </a:lnTo>
                <a:lnTo>
                  <a:pt x="21336" y="999731"/>
                </a:lnTo>
                <a:lnTo>
                  <a:pt x="1255763" y="999731"/>
                </a:lnTo>
                <a:lnTo>
                  <a:pt x="1255763" y="990587"/>
                </a:lnTo>
                <a:close/>
              </a:path>
              <a:path w="1280160" h="1012189">
                <a:moveTo>
                  <a:pt x="1255763" y="12191"/>
                </a:moveTo>
                <a:lnTo>
                  <a:pt x="1255763" y="999731"/>
                </a:lnTo>
                <a:lnTo>
                  <a:pt x="1267968" y="990587"/>
                </a:lnTo>
                <a:lnTo>
                  <a:pt x="1280160" y="990587"/>
                </a:lnTo>
                <a:lnTo>
                  <a:pt x="1280160" y="21323"/>
                </a:lnTo>
                <a:lnTo>
                  <a:pt x="1267968" y="21323"/>
                </a:lnTo>
                <a:lnTo>
                  <a:pt x="1255763" y="12191"/>
                </a:lnTo>
                <a:close/>
              </a:path>
              <a:path w="1280160" h="1012189">
                <a:moveTo>
                  <a:pt x="1280160" y="990587"/>
                </a:moveTo>
                <a:lnTo>
                  <a:pt x="1267968" y="990587"/>
                </a:lnTo>
                <a:lnTo>
                  <a:pt x="1255763" y="999731"/>
                </a:lnTo>
                <a:lnTo>
                  <a:pt x="1280160" y="999731"/>
                </a:lnTo>
                <a:lnTo>
                  <a:pt x="1280160" y="990587"/>
                </a:lnTo>
                <a:close/>
              </a:path>
              <a:path w="1280160" h="1012189">
                <a:moveTo>
                  <a:pt x="21336" y="12191"/>
                </a:moveTo>
                <a:lnTo>
                  <a:pt x="9131" y="21323"/>
                </a:lnTo>
                <a:lnTo>
                  <a:pt x="21336" y="21323"/>
                </a:lnTo>
                <a:lnTo>
                  <a:pt x="21336" y="12191"/>
                </a:lnTo>
                <a:close/>
              </a:path>
              <a:path w="1280160" h="1012189">
                <a:moveTo>
                  <a:pt x="1255763" y="12191"/>
                </a:moveTo>
                <a:lnTo>
                  <a:pt x="21336" y="12191"/>
                </a:lnTo>
                <a:lnTo>
                  <a:pt x="21336" y="21323"/>
                </a:lnTo>
                <a:lnTo>
                  <a:pt x="1255763" y="21323"/>
                </a:lnTo>
                <a:lnTo>
                  <a:pt x="1255763" y="12191"/>
                </a:lnTo>
                <a:close/>
              </a:path>
              <a:path w="1280160" h="1012189">
                <a:moveTo>
                  <a:pt x="1280160" y="12191"/>
                </a:moveTo>
                <a:lnTo>
                  <a:pt x="1255763" y="12191"/>
                </a:lnTo>
                <a:lnTo>
                  <a:pt x="1267968" y="21323"/>
                </a:lnTo>
                <a:lnTo>
                  <a:pt x="1280160" y="21323"/>
                </a:lnTo>
                <a:lnTo>
                  <a:pt x="1280160" y="12191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35215" y="1392427"/>
            <a:ext cx="1020444" cy="932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540" algn="ctr">
              <a:lnSpc>
                <a:spcPct val="102499"/>
              </a:lnSpc>
              <a:spcBef>
                <a:spcPts val="95"/>
              </a:spcBef>
            </a:pPr>
            <a:r>
              <a:rPr sz="1450" b="1" spc="25" dirty="0">
                <a:solidFill>
                  <a:srgbClr val="282828"/>
                </a:solidFill>
                <a:latin typeface="Arial"/>
                <a:cs typeface="Arial"/>
              </a:rPr>
              <a:t>N</a:t>
            </a:r>
            <a:r>
              <a:rPr sz="1450" b="1" spc="-70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1450" b="1" spc="5" dirty="0">
                <a:solidFill>
                  <a:srgbClr val="282828"/>
                </a:solidFill>
                <a:latin typeface="Arial"/>
                <a:cs typeface="Arial"/>
              </a:rPr>
              <a:t>Gadsden  </a:t>
            </a:r>
            <a:r>
              <a:rPr sz="1450" b="1" spc="10" dirty="0">
                <a:solidFill>
                  <a:srgbClr val="282828"/>
                </a:solidFill>
                <a:latin typeface="Arial"/>
                <a:cs typeface="Arial"/>
              </a:rPr>
              <a:t>Between  </a:t>
            </a:r>
            <a:r>
              <a:rPr sz="1450" b="1" spc="5" dirty="0">
                <a:solidFill>
                  <a:srgbClr val="282828"/>
                </a:solidFill>
                <a:latin typeface="Arial"/>
                <a:cs typeface="Arial"/>
              </a:rPr>
              <a:t>6</a:t>
            </a:r>
            <a:r>
              <a:rPr sz="1425" b="1" spc="7" baseline="26315" dirty="0">
                <a:solidFill>
                  <a:srgbClr val="282828"/>
                </a:solidFill>
                <a:latin typeface="Arial"/>
                <a:cs typeface="Arial"/>
              </a:rPr>
              <a:t>th </a:t>
            </a:r>
            <a:r>
              <a:rPr sz="1450" b="1" spc="-25" dirty="0">
                <a:solidFill>
                  <a:srgbClr val="282828"/>
                </a:solidFill>
                <a:latin typeface="Arial"/>
                <a:cs typeface="Arial"/>
              </a:rPr>
              <a:t>Ave </a:t>
            </a:r>
            <a:r>
              <a:rPr sz="1450" b="1" spc="0" dirty="0">
                <a:solidFill>
                  <a:srgbClr val="282828"/>
                </a:solidFill>
                <a:latin typeface="Arial"/>
                <a:cs typeface="Arial"/>
              </a:rPr>
              <a:t>and  </a:t>
            </a:r>
            <a:r>
              <a:rPr sz="1450" b="1" spc="5" dirty="0">
                <a:solidFill>
                  <a:srgbClr val="282828"/>
                </a:solidFill>
                <a:latin typeface="Arial"/>
                <a:cs typeface="Arial"/>
              </a:rPr>
              <a:t>7</a:t>
            </a:r>
            <a:r>
              <a:rPr sz="1425" b="1" spc="7" baseline="26315" dirty="0">
                <a:solidFill>
                  <a:srgbClr val="282828"/>
                </a:solidFill>
                <a:latin typeface="Arial"/>
                <a:cs typeface="Arial"/>
              </a:rPr>
              <a:t>th</a:t>
            </a:r>
            <a:r>
              <a:rPr sz="1425" b="1" spc="150" baseline="26315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1450" b="1" spc="-40" dirty="0">
                <a:solidFill>
                  <a:srgbClr val="282828"/>
                </a:solidFill>
                <a:latin typeface="Arial"/>
                <a:cs typeface="Arial"/>
              </a:rPr>
              <a:t>Ave</a:t>
            </a:r>
            <a:endParaRPr sz="14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898379" y="1261884"/>
            <a:ext cx="1572895" cy="990600"/>
          </a:xfrm>
          <a:custGeom>
            <a:avLst/>
            <a:gdLst/>
            <a:ahLst/>
            <a:cxnLst/>
            <a:rect l="l" t="t" r="r" b="b"/>
            <a:pathLst>
              <a:path w="1572895" h="990600">
                <a:moveTo>
                  <a:pt x="0" y="990600"/>
                </a:moveTo>
                <a:lnTo>
                  <a:pt x="1572767" y="990600"/>
                </a:lnTo>
                <a:lnTo>
                  <a:pt x="1572767" y="0"/>
                </a:lnTo>
                <a:lnTo>
                  <a:pt x="0" y="0"/>
                </a:lnTo>
                <a:lnTo>
                  <a:pt x="0" y="990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86200" y="1249692"/>
            <a:ext cx="1597660" cy="1015365"/>
          </a:xfrm>
          <a:custGeom>
            <a:avLst/>
            <a:gdLst/>
            <a:ahLst/>
            <a:cxnLst/>
            <a:rect l="l" t="t" r="r" b="b"/>
            <a:pathLst>
              <a:path w="1597660" h="1015364">
                <a:moveTo>
                  <a:pt x="1591043" y="0"/>
                </a:moveTo>
                <a:lnTo>
                  <a:pt x="6083" y="0"/>
                </a:lnTo>
                <a:lnTo>
                  <a:pt x="0" y="6096"/>
                </a:lnTo>
                <a:lnTo>
                  <a:pt x="0" y="1008888"/>
                </a:lnTo>
                <a:lnTo>
                  <a:pt x="6083" y="1014971"/>
                </a:lnTo>
                <a:lnTo>
                  <a:pt x="1591043" y="1014971"/>
                </a:lnTo>
                <a:lnTo>
                  <a:pt x="1597139" y="1008888"/>
                </a:lnTo>
                <a:lnTo>
                  <a:pt x="1597139" y="1002792"/>
                </a:lnTo>
                <a:lnTo>
                  <a:pt x="24384" y="1002792"/>
                </a:lnTo>
                <a:lnTo>
                  <a:pt x="12179" y="990587"/>
                </a:lnTo>
                <a:lnTo>
                  <a:pt x="24384" y="990587"/>
                </a:lnTo>
                <a:lnTo>
                  <a:pt x="24384" y="24371"/>
                </a:lnTo>
                <a:lnTo>
                  <a:pt x="12179" y="24371"/>
                </a:lnTo>
                <a:lnTo>
                  <a:pt x="24384" y="12192"/>
                </a:lnTo>
                <a:lnTo>
                  <a:pt x="1597139" y="12192"/>
                </a:lnTo>
                <a:lnTo>
                  <a:pt x="1597139" y="6096"/>
                </a:lnTo>
                <a:lnTo>
                  <a:pt x="1591043" y="0"/>
                </a:lnTo>
                <a:close/>
              </a:path>
              <a:path w="1597660" h="1015364">
                <a:moveTo>
                  <a:pt x="24384" y="990587"/>
                </a:moveTo>
                <a:lnTo>
                  <a:pt x="12179" y="990587"/>
                </a:lnTo>
                <a:lnTo>
                  <a:pt x="24384" y="1002792"/>
                </a:lnTo>
                <a:lnTo>
                  <a:pt x="24384" y="990587"/>
                </a:lnTo>
                <a:close/>
              </a:path>
              <a:path w="1597660" h="1015364">
                <a:moveTo>
                  <a:pt x="1572755" y="990587"/>
                </a:moveTo>
                <a:lnTo>
                  <a:pt x="24384" y="990587"/>
                </a:lnTo>
                <a:lnTo>
                  <a:pt x="24384" y="1002792"/>
                </a:lnTo>
                <a:lnTo>
                  <a:pt x="1572755" y="1002792"/>
                </a:lnTo>
                <a:lnTo>
                  <a:pt x="1572755" y="990587"/>
                </a:lnTo>
                <a:close/>
              </a:path>
              <a:path w="1597660" h="1015364">
                <a:moveTo>
                  <a:pt x="1572755" y="12192"/>
                </a:moveTo>
                <a:lnTo>
                  <a:pt x="1572755" y="1002792"/>
                </a:lnTo>
                <a:lnTo>
                  <a:pt x="1584960" y="990587"/>
                </a:lnTo>
                <a:lnTo>
                  <a:pt x="1597139" y="990587"/>
                </a:lnTo>
                <a:lnTo>
                  <a:pt x="1597139" y="24371"/>
                </a:lnTo>
                <a:lnTo>
                  <a:pt x="1584960" y="24371"/>
                </a:lnTo>
                <a:lnTo>
                  <a:pt x="1572755" y="12192"/>
                </a:lnTo>
                <a:close/>
              </a:path>
              <a:path w="1597660" h="1015364">
                <a:moveTo>
                  <a:pt x="1597139" y="990587"/>
                </a:moveTo>
                <a:lnTo>
                  <a:pt x="1584960" y="990587"/>
                </a:lnTo>
                <a:lnTo>
                  <a:pt x="1572755" y="1002792"/>
                </a:lnTo>
                <a:lnTo>
                  <a:pt x="1597139" y="1002792"/>
                </a:lnTo>
                <a:lnTo>
                  <a:pt x="1597139" y="990587"/>
                </a:lnTo>
                <a:close/>
              </a:path>
              <a:path w="1597660" h="1015364">
                <a:moveTo>
                  <a:pt x="24384" y="12192"/>
                </a:moveTo>
                <a:lnTo>
                  <a:pt x="12179" y="24371"/>
                </a:lnTo>
                <a:lnTo>
                  <a:pt x="24384" y="24371"/>
                </a:lnTo>
                <a:lnTo>
                  <a:pt x="24384" y="12192"/>
                </a:lnTo>
                <a:close/>
              </a:path>
              <a:path w="1597660" h="1015364">
                <a:moveTo>
                  <a:pt x="1572755" y="12192"/>
                </a:moveTo>
                <a:lnTo>
                  <a:pt x="24384" y="12192"/>
                </a:lnTo>
                <a:lnTo>
                  <a:pt x="24384" y="24371"/>
                </a:lnTo>
                <a:lnTo>
                  <a:pt x="1572755" y="24371"/>
                </a:lnTo>
                <a:lnTo>
                  <a:pt x="1572755" y="12192"/>
                </a:lnTo>
                <a:close/>
              </a:path>
              <a:path w="1597660" h="1015364">
                <a:moveTo>
                  <a:pt x="1597139" y="12192"/>
                </a:moveTo>
                <a:lnTo>
                  <a:pt x="1572755" y="12192"/>
                </a:lnTo>
                <a:lnTo>
                  <a:pt x="1584960" y="24371"/>
                </a:lnTo>
                <a:lnTo>
                  <a:pt x="1597139" y="24371"/>
                </a:lnTo>
                <a:lnTo>
                  <a:pt x="1597139" y="12192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974084" y="1279652"/>
            <a:ext cx="1419225" cy="932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2499"/>
              </a:lnSpc>
              <a:spcBef>
                <a:spcPts val="95"/>
              </a:spcBef>
            </a:pPr>
            <a:r>
              <a:rPr sz="1450" b="1" spc="25" dirty="0">
                <a:solidFill>
                  <a:srgbClr val="282828"/>
                </a:solidFill>
                <a:latin typeface="Arial"/>
                <a:cs typeface="Arial"/>
              </a:rPr>
              <a:t>N </a:t>
            </a:r>
            <a:r>
              <a:rPr sz="1450" b="1" spc="5" dirty="0">
                <a:solidFill>
                  <a:srgbClr val="282828"/>
                </a:solidFill>
                <a:latin typeface="Arial"/>
                <a:cs typeface="Arial"/>
              </a:rPr>
              <a:t>Gadsden  </a:t>
            </a:r>
            <a:r>
              <a:rPr sz="1450" b="1" spc="15" dirty="0">
                <a:solidFill>
                  <a:srgbClr val="282828"/>
                </a:solidFill>
                <a:latin typeface="Arial"/>
                <a:cs typeface="Arial"/>
              </a:rPr>
              <a:t>Between </a:t>
            </a:r>
            <a:r>
              <a:rPr sz="1450" b="1" spc="10" dirty="0">
                <a:solidFill>
                  <a:srgbClr val="282828"/>
                </a:solidFill>
                <a:latin typeface="Arial"/>
                <a:cs typeface="Arial"/>
              </a:rPr>
              <a:t>7</a:t>
            </a:r>
            <a:r>
              <a:rPr sz="1425" b="1" spc="15" baseline="26315" dirty="0">
                <a:solidFill>
                  <a:srgbClr val="282828"/>
                </a:solidFill>
                <a:latin typeface="Arial"/>
                <a:cs typeface="Arial"/>
              </a:rPr>
              <a:t>th  </a:t>
            </a:r>
            <a:r>
              <a:rPr sz="1450" b="1" spc="-25" dirty="0">
                <a:solidFill>
                  <a:srgbClr val="282828"/>
                </a:solidFill>
                <a:latin typeface="Arial"/>
                <a:cs typeface="Arial"/>
              </a:rPr>
              <a:t>Ave </a:t>
            </a:r>
            <a:r>
              <a:rPr sz="1450" b="1" spc="0" dirty="0">
                <a:solidFill>
                  <a:srgbClr val="282828"/>
                </a:solidFill>
                <a:latin typeface="Arial"/>
                <a:cs typeface="Arial"/>
              </a:rPr>
              <a:t>and  </a:t>
            </a:r>
            <a:r>
              <a:rPr sz="1450" b="1" spc="5" dirty="0">
                <a:solidFill>
                  <a:srgbClr val="282828"/>
                </a:solidFill>
                <a:latin typeface="Arial"/>
                <a:cs typeface="Arial"/>
              </a:rPr>
              <a:t>Thomasville</a:t>
            </a:r>
            <a:r>
              <a:rPr sz="1450" b="1" spc="-5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1450" b="1" spc="10" dirty="0">
                <a:solidFill>
                  <a:srgbClr val="282828"/>
                </a:solidFill>
                <a:latin typeface="Arial"/>
                <a:cs typeface="Arial"/>
              </a:rPr>
              <a:t>Rd</a:t>
            </a:r>
            <a:endParaRPr sz="145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892545" y="2694432"/>
            <a:ext cx="0" cy="314325"/>
          </a:xfrm>
          <a:custGeom>
            <a:avLst/>
            <a:gdLst/>
            <a:ahLst/>
            <a:cxnLst/>
            <a:rect l="l" t="t" r="r" b="b"/>
            <a:pathLst>
              <a:path h="314325">
                <a:moveTo>
                  <a:pt x="0" y="0"/>
                </a:moveTo>
                <a:lnTo>
                  <a:pt x="0" y="313943"/>
                </a:lnTo>
              </a:path>
            </a:pathLst>
          </a:custGeom>
          <a:ln w="3046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743200" y="1749564"/>
            <a:ext cx="121920" cy="378460"/>
          </a:xfrm>
          <a:custGeom>
            <a:avLst/>
            <a:gdLst/>
            <a:ahLst/>
            <a:cxnLst/>
            <a:rect l="l" t="t" r="r" b="b"/>
            <a:pathLst>
              <a:path w="121919" h="378460">
                <a:moveTo>
                  <a:pt x="91427" y="60960"/>
                </a:moveTo>
                <a:lnTo>
                  <a:pt x="30479" y="60960"/>
                </a:lnTo>
                <a:lnTo>
                  <a:pt x="30479" y="377939"/>
                </a:lnTo>
                <a:lnTo>
                  <a:pt x="91427" y="377939"/>
                </a:lnTo>
                <a:lnTo>
                  <a:pt x="91427" y="60960"/>
                </a:lnTo>
                <a:close/>
              </a:path>
              <a:path w="121919" h="378460">
                <a:moveTo>
                  <a:pt x="60947" y="0"/>
                </a:moveTo>
                <a:lnTo>
                  <a:pt x="0" y="60960"/>
                </a:lnTo>
                <a:lnTo>
                  <a:pt x="121907" y="60960"/>
                </a:lnTo>
                <a:lnTo>
                  <a:pt x="6094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715767" y="1734324"/>
            <a:ext cx="173990" cy="405765"/>
          </a:xfrm>
          <a:custGeom>
            <a:avLst/>
            <a:gdLst/>
            <a:ahLst/>
            <a:cxnLst/>
            <a:rect l="l" t="t" r="r" b="b"/>
            <a:pathLst>
              <a:path w="173989" h="405764">
                <a:moveTo>
                  <a:pt x="45720" y="76200"/>
                </a:moveTo>
                <a:lnTo>
                  <a:pt x="45720" y="405371"/>
                </a:lnTo>
                <a:lnTo>
                  <a:pt x="128016" y="405371"/>
                </a:lnTo>
                <a:lnTo>
                  <a:pt x="128016" y="393179"/>
                </a:lnTo>
                <a:lnTo>
                  <a:pt x="67056" y="393179"/>
                </a:lnTo>
                <a:lnTo>
                  <a:pt x="57912" y="384022"/>
                </a:lnTo>
                <a:lnTo>
                  <a:pt x="67056" y="384022"/>
                </a:lnTo>
                <a:lnTo>
                  <a:pt x="67056" y="88379"/>
                </a:lnTo>
                <a:lnTo>
                  <a:pt x="57912" y="88379"/>
                </a:lnTo>
                <a:lnTo>
                  <a:pt x="45720" y="76200"/>
                </a:lnTo>
                <a:close/>
              </a:path>
              <a:path w="173989" h="405764">
                <a:moveTo>
                  <a:pt x="67056" y="384022"/>
                </a:moveTo>
                <a:lnTo>
                  <a:pt x="57912" y="384022"/>
                </a:lnTo>
                <a:lnTo>
                  <a:pt x="67056" y="393179"/>
                </a:lnTo>
                <a:lnTo>
                  <a:pt x="67056" y="384022"/>
                </a:lnTo>
                <a:close/>
              </a:path>
              <a:path w="173989" h="405764">
                <a:moveTo>
                  <a:pt x="106667" y="384022"/>
                </a:moveTo>
                <a:lnTo>
                  <a:pt x="67056" y="384022"/>
                </a:lnTo>
                <a:lnTo>
                  <a:pt x="67056" y="393179"/>
                </a:lnTo>
                <a:lnTo>
                  <a:pt x="106667" y="393179"/>
                </a:lnTo>
                <a:lnTo>
                  <a:pt x="106667" y="384022"/>
                </a:lnTo>
                <a:close/>
              </a:path>
              <a:path w="173989" h="405764">
                <a:moveTo>
                  <a:pt x="121928" y="67056"/>
                </a:moveTo>
                <a:lnTo>
                  <a:pt x="106667" y="67056"/>
                </a:lnTo>
                <a:lnTo>
                  <a:pt x="106667" y="393179"/>
                </a:lnTo>
                <a:lnTo>
                  <a:pt x="118872" y="384022"/>
                </a:lnTo>
                <a:lnTo>
                  <a:pt x="128016" y="384022"/>
                </a:lnTo>
                <a:lnTo>
                  <a:pt x="128016" y="88379"/>
                </a:lnTo>
                <a:lnTo>
                  <a:pt x="118872" y="88379"/>
                </a:lnTo>
                <a:lnTo>
                  <a:pt x="128016" y="76200"/>
                </a:lnTo>
                <a:lnTo>
                  <a:pt x="131074" y="76200"/>
                </a:lnTo>
                <a:lnTo>
                  <a:pt x="121928" y="67056"/>
                </a:lnTo>
                <a:close/>
              </a:path>
              <a:path w="173989" h="405764">
                <a:moveTo>
                  <a:pt x="128016" y="384022"/>
                </a:moveTo>
                <a:lnTo>
                  <a:pt x="118872" y="384022"/>
                </a:lnTo>
                <a:lnTo>
                  <a:pt x="106667" y="393179"/>
                </a:lnTo>
                <a:lnTo>
                  <a:pt x="128016" y="393179"/>
                </a:lnTo>
                <a:lnTo>
                  <a:pt x="128016" y="384022"/>
                </a:lnTo>
                <a:close/>
              </a:path>
              <a:path w="173989" h="405764">
                <a:moveTo>
                  <a:pt x="88392" y="0"/>
                </a:moveTo>
                <a:lnTo>
                  <a:pt x="0" y="88379"/>
                </a:lnTo>
                <a:lnTo>
                  <a:pt x="45720" y="88379"/>
                </a:lnTo>
                <a:lnTo>
                  <a:pt x="45720" y="85331"/>
                </a:lnTo>
                <a:lnTo>
                  <a:pt x="33528" y="85331"/>
                </a:lnTo>
                <a:lnTo>
                  <a:pt x="27432" y="67056"/>
                </a:lnTo>
                <a:lnTo>
                  <a:pt x="51807" y="67056"/>
                </a:lnTo>
                <a:lnTo>
                  <a:pt x="86868" y="32002"/>
                </a:lnTo>
                <a:lnTo>
                  <a:pt x="79248" y="24384"/>
                </a:lnTo>
                <a:lnTo>
                  <a:pt x="111935" y="24384"/>
                </a:lnTo>
                <a:lnTo>
                  <a:pt x="88392" y="0"/>
                </a:lnTo>
                <a:close/>
              </a:path>
              <a:path w="173989" h="405764">
                <a:moveTo>
                  <a:pt x="67056" y="76200"/>
                </a:moveTo>
                <a:lnTo>
                  <a:pt x="45720" y="76200"/>
                </a:lnTo>
                <a:lnTo>
                  <a:pt x="57912" y="88379"/>
                </a:lnTo>
                <a:lnTo>
                  <a:pt x="67056" y="88379"/>
                </a:lnTo>
                <a:lnTo>
                  <a:pt x="67056" y="76200"/>
                </a:lnTo>
                <a:close/>
              </a:path>
              <a:path w="173989" h="405764">
                <a:moveTo>
                  <a:pt x="128016" y="76200"/>
                </a:moveTo>
                <a:lnTo>
                  <a:pt x="118872" y="88379"/>
                </a:lnTo>
                <a:lnTo>
                  <a:pt x="128016" y="88379"/>
                </a:lnTo>
                <a:lnTo>
                  <a:pt x="128016" y="76200"/>
                </a:lnTo>
                <a:close/>
              </a:path>
              <a:path w="173989" h="405764">
                <a:moveTo>
                  <a:pt x="131074" y="76200"/>
                </a:moveTo>
                <a:lnTo>
                  <a:pt x="128016" y="76200"/>
                </a:lnTo>
                <a:lnTo>
                  <a:pt x="128016" y="88379"/>
                </a:lnTo>
                <a:lnTo>
                  <a:pt x="173723" y="88379"/>
                </a:lnTo>
                <a:lnTo>
                  <a:pt x="170780" y="85331"/>
                </a:lnTo>
                <a:lnTo>
                  <a:pt x="140208" y="85331"/>
                </a:lnTo>
                <a:lnTo>
                  <a:pt x="131074" y="76200"/>
                </a:lnTo>
                <a:close/>
              </a:path>
              <a:path w="173989" h="405764">
                <a:moveTo>
                  <a:pt x="51807" y="67056"/>
                </a:moveTo>
                <a:lnTo>
                  <a:pt x="27432" y="67056"/>
                </a:lnTo>
                <a:lnTo>
                  <a:pt x="33528" y="85331"/>
                </a:lnTo>
                <a:lnTo>
                  <a:pt x="51807" y="67056"/>
                </a:lnTo>
                <a:close/>
              </a:path>
              <a:path w="173989" h="405764">
                <a:moveTo>
                  <a:pt x="67056" y="67056"/>
                </a:moveTo>
                <a:lnTo>
                  <a:pt x="51807" y="67056"/>
                </a:lnTo>
                <a:lnTo>
                  <a:pt x="33528" y="85331"/>
                </a:lnTo>
                <a:lnTo>
                  <a:pt x="45720" y="85331"/>
                </a:lnTo>
                <a:lnTo>
                  <a:pt x="45720" y="76200"/>
                </a:lnTo>
                <a:lnTo>
                  <a:pt x="67056" y="76200"/>
                </a:lnTo>
                <a:lnTo>
                  <a:pt x="67056" y="67056"/>
                </a:lnTo>
                <a:close/>
              </a:path>
              <a:path w="173989" h="405764">
                <a:moveTo>
                  <a:pt x="111935" y="24384"/>
                </a:moveTo>
                <a:lnTo>
                  <a:pt x="94488" y="24384"/>
                </a:lnTo>
                <a:lnTo>
                  <a:pt x="86868" y="32002"/>
                </a:lnTo>
                <a:lnTo>
                  <a:pt x="140208" y="85331"/>
                </a:lnTo>
                <a:lnTo>
                  <a:pt x="149352" y="67056"/>
                </a:lnTo>
                <a:lnTo>
                  <a:pt x="153135" y="67056"/>
                </a:lnTo>
                <a:lnTo>
                  <a:pt x="111935" y="24384"/>
                </a:lnTo>
                <a:close/>
              </a:path>
              <a:path w="173989" h="405764">
                <a:moveTo>
                  <a:pt x="153135" y="67056"/>
                </a:moveTo>
                <a:lnTo>
                  <a:pt x="149352" y="67056"/>
                </a:lnTo>
                <a:lnTo>
                  <a:pt x="140208" y="85331"/>
                </a:lnTo>
                <a:lnTo>
                  <a:pt x="170780" y="85331"/>
                </a:lnTo>
                <a:lnTo>
                  <a:pt x="153135" y="67056"/>
                </a:lnTo>
                <a:close/>
              </a:path>
              <a:path w="173989" h="405764">
                <a:moveTo>
                  <a:pt x="94488" y="24384"/>
                </a:moveTo>
                <a:lnTo>
                  <a:pt x="79248" y="24384"/>
                </a:lnTo>
                <a:lnTo>
                  <a:pt x="86868" y="32002"/>
                </a:lnTo>
                <a:lnTo>
                  <a:pt x="94488" y="2438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773679" y="3008376"/>
            <a:ext cx="195580" cy="378460"/>
          </a:xfrm>
          <a:custGeom>
            <a:avLst/>
            <a:gdLst/>
            <a:ahLst/>
            <a:cxnLst/>
            <a:rect l="l" t="t" r="r" b="b"/>
            <a:pathLst>
              <a:path w="195580" h="378460">
                <a:moveTo>
                  <a:pt x="131051" y="0"/>
                </a:moveTo>
                <a:lnTo>
                  <a:pt x="0" y="353555"/>
                </a:lnTo>
                <a:lnTo>
                  <a:pt x="67043" y="377939"/>
                </a:lnTo>
                <a:lnTo>
                  <a:pt x="195046" y="24371"/>
                </a:lnTo>
                <a:lnTo>
                  <a:pt x="131051" y="0"/>
                </a:lnTo>
                <a:close/>
              </a:path>
            </a:pathLst>
          </a:custGeom>
          <a:solidFill>
            <a:srgbClr val="A10B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227320" y="2795016"/>
            <a:ext cx="1143000" cy="3286125"/>
          </a:xfrm>
          <a:custGeom>
            <a:avLst/>
            <a:gdLst/>
            <a:ahLst/>
            <a:cxnLst/>
            <a:rect l="l" t="t" r="r" b="b"/>
            <a:pathLst>
              <a:path w="1143000" h="3286125">
                <a:moveTo>
                  <a:pt x="1021079" y="0"/>
                </a:moveTo>
                <a:lnTo>
                  <a:pt x="0" y="3249155"/>
                </a:lnTo>
                <a:lnTo>
                  <a:pt x="121919" y="3285731"/>
                </a:lnTo>
                <a:lnTo>
                  <a:pt x="1142987" y="36563"/>
                </a:lnTo>
                <a:lnTo>
                  <a:pt x="1021079" y="0"/>
                </a:lnTo>
                <a:close/>
              </a:path>
            </a:pathLst>
          </a:custGeom>
          <a:solidFill>
            <a:srgbClr val="A10B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215128" y="2782836"/>
            <a:ext cx="1167765" cy="3310254"/>
          </a:xfrm>
          <a:custGeom>
            <a:avLst/>
            <a:gdLst/>
            <a:ahLst/>
            <a:cxnLst/>
            <a:rect l="l" t="t" r="r" b="b"/>
            <a:pathLst>
              <a:path w="1167764" h="3310254">
                <a:moveTo>
                  <a:pt x="1030211" y="0"/>
                </a:moveTo>
                <a:lnTo>
                  <a:pt x="1024115" y="3048"/>
                </a:lnTo>
                <a:lnTo>
                  <a:pt x="1024115" y="9144"/>
                </a:lnTo>
                <a:lnTo>
                  <a:pt x="3048" y="3258299"/>
                </a:lnTo>
                <a:lnTo>
                  <a:pt x="0" y="3264395"/>
                </a:lnTo>
                <a:lnTo>
                  <a:pt x="3048" y="3267443"/>
                </a:lnTo>
                <a:lnTo>
                  <a:pt x="9131" y="3270491"/>
                </a:lnTo>
                <a:lnTo>
                  <a:pt x="128003" y="3310115"/>
                </a:lnTo>
                <a:lnTo>
                  <a:pt x="134112" y="3310115"/>
                </a:lnTo>
                <a:lnTo>
                  <a:pt x="140208" y="3307067"/>
                </a:lnTo>
                <a:lnTo>
                  <a:pt x="143243" y="3300971"/>
                </a:lnTo>
                <a:lnTo>
                  <a:pt x="145159" y="3294875"/>
                </a:lnTo>
                <a:lnTo>
                  <a:pt x="121920" y="3294875"/>
                </a:lnTo>
                <a:lnTo>
                  <a:pt x="125070" y="3284850"/>
                </a:lnTo>
                <a:lnTo>
                  <a:pt x="62132" y="3264395"/>
                </a:lnTo>
                <a:lnTo>
                  <a:pt x="21336" y="3264395"/>
                </a:lnTo>
                <a:lnTo>
                  <a:pt x="15240" y="3249155"/>
                </a:lnTo>
                <a:lnTo>
                  <a:pt x="26125" y="3249155"/>
                </a:lnTo>
                <a:lnTo>
                  <a:pt x="1039523" y="24350"/>
                </a:lnTo>
                <a:lnTo>
                  <a:pt x="1030211" y="21323"/>
                </a:lnTo>
                <a:lnTo>
                  <a:pt x="1042390" y="15227"/>
                </a:lnTo>
                <a:lnTo>
                  <a:pt x="1076919" y="15227"/>
                </a:lnTo>
                <a:lnTo>
                  <a:pt x="1036307" y="3048"/>
                </a:lnTo>
                <a:lnTo>
                  <a:pt x="1030211" y="0"/>
                </a:lnTo>
                <a:close/>
              </a:path>
              <a:path w="1167764" h="3310254">
                <a:moveTo>
                  <a:pt x="125070" y="3284850"/>
                </a:moveTo>
                <a:lnTo>
                  <a:pt x="121920" y="3294875"/>
                </a:lnTo>
                <a:lnTo>
                  <a:pt x="137160" y="3288779"/>
                </a:lnTo>
                <a:lnTo>
                  <a:pt x="125070" y="3284850"/>
                </a:lnTo>
                <a:close/>
              </a:path>
              <a:path w="1167764" h="3310254">
                <a:moveTo>
                  <a:pt x="1139488" y="56841"/>
                </a:moveTo>
                <a:lnTo>
                  <a:pt x="125070" y="3284850"/>
                </a:lnTo>
                <a:lnTo>
                  <a:pt x="137160" y="3288779"/>
                </a:lnTo>
                <a:lnTo>
                  <a:pt x="121920" y="3294875"/>
                </a:lnTo>
                <a:lnTo>
                  <a:pt x="145159" y="3294875"/>
                </a:lnTo>
                <a:lnTo>
                  <a:pt x="1161449" y="60947"/>
                </a:lnTo>
                <a:lnTo>
                  <a:pt x="1152118" y="60947"/>
                </a:lnTo>
                <a:lnTo>
                  <a:pt x="1139488" y="56841"/>
                </a:lnTo>
                <a:close/>
              </a:path>
              <a:path w="1167764" h="3310254">
                <a:moveTo>
                  <a:pt x="15240" y="3249155"/>
                </a:moveTo>
                <a:lnTo>
                  <a:pt x="21336" y="3264395"/>
                </a:lnTo>
                <a:lnTo>
                  <a:pt x="25116" y="3252365"/>
                </a:lnTo>
                <a:lnTo>
                  <a:pt x="15240" y="3249155"/>
                </a:lnTo>
                <a:close/>
              </a:path>
              <a:path w="1167764" h="3310254">
                <a:moveTo>
                  <a:pt x="25116" y="3252365"/>
                </a:moveTo>
                <a:lnTo>
                  <a:pt x="21336" y="3264395"/>
                </a:lnTo>
                <a:lnTo>
                  <a:pt x="62132" y="3264395"/>
                </a:lnTo>
                <a:lnTo>
                  <a:pt x="25116" y="3252365"/>
                </a:lnTo>
                <a:close/>
              </a:path>
              <a:path w="1167764" h="3310254">
                <a:moveTo>
                  <a:pt x="26125" y="3249155"/>
                </a:moveTo>
                <a:lnTo>
                  <a:pt x="15240" y="3249155"/>
                </a:lnTo>
                <a:lnTo>
                  <a:pt x="25116" y="3252365"/>
                </a:lnTo>
                <a:lnTo>
                  <a:pt x="26125" y="3249155"/>
                </a:lnTo>
                <a:close/>
              </a:path>
              <a:path w="1167764" h="3310254">
                <a:moveTo>
                  <a:pt x="1142987" y="45707"/>
                </a:moveTo>
                <a:lnTo>
                  <a:pt x="1139488" y="56841"/>
                </a:lnTo>
                <a:lnTo>
                  <a:pt x="1152118" y="60947"/>
                </a:lnTo>
                <a:lnTo>
                  <a:pt x="1142987" y="45707"/>
                </a:lnTo>
                <a:close/>
              </a:path>
              <a:path w="1167764" h="3310254">
                <a:moveTo>
                  <a:pt x="1165847" y="45707"/>
                </a:moveTo>
                <a:lnTo>
                  <a:pt x="1142987" y="45707"/>
                </a:lnTo>
                <a:lnTo>
                  <a:pt x="1152118" y="60947"/>
                </a:lnTo>
                <a:lnTo>
                  <a:pt x="1161449" y="60947"/>
                </a:lnTo>
                <a:lnTo>
                  <a:pt x="1164323" y="51803"/>
                </a:lnTo>
                <a:lnTo>
                  <a:pt x="1167371" y="48755"/>
                </a:lnTo>
                <a:lnTo>
                  <a:pt x="1165847" y="45707"/>
                </a:lnTo>
                <a:close/>
              </a:path>
              <a:path w="1167764" h="3310254">
                <a:moveTo>
                  <a:pt x="1076919" y="15227"/>
                </a:moveTo>
                <a:lnTo>
                  <a:pt x="1042390" y="15227"/>
                </a:lnTo>
                <a:lnTo>
                  <a:pt x="1039523" y="24350"/>
                </a:lnTo>
                <a:lnTo>
                  <a:pt x="1139488" y="56841"/>
                </a:lnTo>
                <a:lnTo>
                  <a:pt x="1142987" y="45707"/>
                </a:lnTo>
                <a:lnTo>
                  <a:pt x="1165847" y="45707"/>
                </a:lnTo>
                <a:lnTo>
                  <a:pt x="1164323" y="42659"/>
                </a:lnTo>
                <a:lnTo>
                  <a:pt x="1158227" y="39611"/>
                </a:lnTo>
                <a:lnTo>
                  <a:pt x="1076919" y="15227"/>
                </a:lnTo>
                <a:close/>
              </a:path>
              <a:path w="1167764" h="3310254">
                <a:moveTo>
                  <a:pt x="1042390" y="15227"/>
                </a:moveTo>
                <a:lnTo>
                  <a:pt x="1030211" y="21323"/>
                </a:lnTo>
                <a:lnTo>
                  <a:pt x="1039523" y="24350"/>
                </a:lnTo>
                <a:lnTo>
                  <a:pt x="1042390" y="15227"/>
                </a:lnTo>
                <a:close/>
              </a:path>
            </a:pathLst>
          </a:custGeom>
          <a:solidFill>
            <a:srgbClr val="A10B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214859" y="1807464"/>
            <a:ext cx="460375" cy="1049020"/>
          </a:xfrm>
          <a:custGeom>
            <a:avLst/>
            <a:gdLst/>
            <a:ahLst/>
            <a:cxnLst/>
            <a:rect l="l" t="t" r="r" b="b"/>
            <a:pathLst>
              <a:path w="460375" h="1049020">
                <a:moveTo>
                  <a:pt x="438912" y="0"/>
                </a:moveTo>
                <a:lnTo>
                  <a:pt x="0" y="1039355"/>
                </a:lnTo>
                <a:lnTo>
                  <a:pt x="21348" y="1048512"/>
                </a:lnTo>
                <a:lnTo>
                  <a:pt x="460248" y="9131"/>
                </a:lnTo>
                <a:lnTo>
                  <a:pt x="4389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376415" y="2033016"/>
            <a:ext cx="368935" cy="817244"/>
          </a:xfrm>
          <a:custGeom>
            <a:avLst/>
            <a:gdLst/>
            <a:ahLst/>
            <a:cxnLst/>
            <a:rect l="l" t="t" r="r" b="b"/>
            <a:pathLst>
              <a:path w="368934" h="817244">
                <a:moveTo>
                  <a:pt x="347459" y="0"/>
                </a:moveTo>
                <a:lnTo>
                  <a:pt x="0" y="807707"/>
                </a:lnTo>
                <a:lnTo>
                  <a:pt x="21335" y="816851"/>
                </a:lnTo>
                <a:lnTo>
                  <a:pt x="368795" y="9131"/>
                </a:lnTo>
                <a:lnTo>
                  <a:pt x="3474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400287" y="5541264"/>
            <a:ext cx="0" cy="573405"/>
          </a:xfrm>
          <a:custGeom>
            <a:avLst/>
            <a:gdLst/>
            <a:ahLst/>
            <a:cxnLst/>
            <a:rect l="l" t="t" r="r" b="b"/>
            <a:pathLst>
              <a:path h="573404">
                <a:moveTo>
                  <a:pt x="0" y="0"/>
                </a:moveTo>
                <a:lnTo>
                  <a:pt x="0" y="573024"/>
                </a:lnTo>
              </a:path>
            </a:pathLst>
          </a:custGeom>
          <a:ln w="152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98763" y="4075176"/>
            <a:ext cx="30480" cy="1069975"/>
          </a:xfrm>
          <a:custGeom>
            <a:avLst/>
            <a:gdLst/>
            <a:ahLst/>
            <a:cxnLst/>
            <a:rect l="l" t="t" r="r" b="b"/>
            <a:pathLst>
              <a:path w="30480" h="1069975">
                <a:moveTo>
                  <a:pt x="0" y="1069848"/>
                </a:moveTo>
                <a:lnTo>
                  <a:pt x="30479" y="1069848"/>
                </a:lnTo>
                <a:lnTo>
                  <a:pt x="30479" y="0"/>
                </a:lnTo>
                <a:lnTo>
                  <a:pt x="0" y="0"/>
                </a:lnTo>
                <a:lnTo>
                  <a:pt x="0" y="10698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187696" y="2846832"/>
            <a:ext cx="1033780" cy="3182620"/>
          </a:xfrm>
          <a:custGeom>
            <a:avLst/>
            <a:gdLst/>
            <a:ahLst/>
            <a:cxnLst/>
            <a:rect l="l" t="t" r="r" b="b"/>
            <a:pathLst>
              <a:path w="1033779" h="3182620">
                <a:moveTo>
                  <a:pt x="1005839" y="0"/>
                </a:moveTo>
                <a:lnTo>
                  <a:pt x="0" y="3172968"/>
                </a:lnTo>
                <a:lnTo>
                  <a:pt x="30479" y="3182112"/>
                </a:lnTo>
                <a:lnTo>
                  <a:pt x="1033259" y="9143"/>
                </a:lnTo>
                <a:lnTo>
                  <a:pt x="10058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328659" y="4075188"/>
            <a:ext cx="70485" cy="1069975"/>
          </a:xfrm>
          <a:custGeom>
            <a:avLst/>
            <a:gdLst/>
            <a:ahLst/>
            <a:cxnLst/>
            <a:rect l="l" t="t" r="r" b="b"/>
            <a:pathLst>
              <a:path w="70485" h="1069975">
                <a:moveTo>
                  <a:pt x="0" y="1069847"/>
                </a:moveTo>
                <a:lnTo>
                  <a:pt x="70103" y="1069847"/>
                </a:lnTo>
                <a:lnTo>
                  <a:pt x="70103" y="0"/>
                </a:lnTo>
                <a:lnTo>
                  <a:pt x="0" y="0"/>
                </a:lnTo>
                <a:lnTo>
                  <a:pt x="0" y="1069847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834620" y="3322320"/>
            <a:ext cx="0" cy="2828925"/>
          </a:xfrm>
          <a:custGeom>
            <a:avLst/>
            <a:gdLst/>
            <a:ahLst/>
            <a:cxnLst/>
            <a:rect l="l" t="t" r="r" b="b"/>
            <a:pathLst>
              <a:path h="2828925">
                <a:moveTo>
                  <a:pt x="0" y="0"/>
                </a:moveTo>
                <a:lnTo>
                  <a:pt x="0" y="2828543"/>
                </a:lnTo>
              </a:path>
            </a:pathLst>
          </a:custGeom>
          <a:ln w="54851">
            <a:solidFill>
              <a:srgbClr val="A10B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360663" y="5541276"/>
            <a:ext cx="0" cy="597535"/>
          </a:xfrm>
          <a:custGeom>
            <a:avLst/>
            <a:gdLst/>
            <a:ahLst/>
            <a:cxnLst/>
            <a:rect l="l" t="t" r="r" b="b"/>
            <a:pathLst>
              <a:path h="597535">
                <a:moveTo>
                  <a:pt x="0" y="0"/>
                </a:moveTo>
                <a:lnTo>
                  <a:pt x="0" y="597395"/>
                </a:lnTo>
              </a:path>
            </a:pathLst>
          </a:custGeom>
          <a:ln w="64007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761488" y="3002279"/>
            <a:ext cx="146685" cy="363220"/>
          </a:xfrm>
          <a:custGeom>
            <a:avLst/>
            <a:gdLst/>
            <a:ahLst/>
            <a:cxnLst/>
            <a:rect l="l" t="t" r="r" b="b"/>
            <a:pathLst>
              <a:path w="146685" h="363220">
                <a:moveTo>
                  <a:pt x="115824" y="0"/>
                </a:moveTo>
                <a:lnTo>
                  <a:pt x="0" y="353568"/>
                </a:lnTo>
                <a:lnTo>
                  <a:pt x="27432" y="362712"/>
                </a:lnTo>
                <a:lnTo>
                  <a:pt x="146291" y="9143"/>
                </a:lnTo>
                <a:lnTo>
                  <a:pt x="1158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938259" y="2694444"/>
            <a:ext cx="0" cy="338455"/>
          </a:xfrm>
          <a:custGeom>
            <a:avLst/>
            <a:gdLst/>
            <a:ahLst/>
            <a:cxnLst/>
            <a:rect l="l" t="t" r="r" b="b"/>
            <a:pathLst>
              <a:path h="338455">
                <a:moveTo>
                  <a:pt x="0" y="0"/>
                </a:moveTo>
                <a:lnTo>
                  <a:pt x="0" y="338315"/>
                </a:lnTo>
              </a:path>
            </a:pathLst>
          </a:custGeom>
          <a:ln w="60960">
            <a:solidFill>
              <a:srgbClr val="A10B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795009" y="3361944"/>
            <a:ext cx="0" cy="2788920"/>
          </a:xfrm>
          <a:custGeom>
            <a:avLst/>
            <a:gdLst/>
            <a:ahLst/>
            <a:cxnLst/>
            <a:rect l="l" t="t" r="r" b="b"/>
            <a:pathLst>
              <a:path h="2788920">
                <a:moveTo>
                  <a:pt x="0" y="0"/>
                </a:moveTo>
                <a:lnTo>
                  <a:pt x="0" y="2788920"/>
                </a:lnTo>
              </a:path>
            </a:pathLst>
          </a:custGeom>
          <a:ln w="4875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319515" y="1444752"/>
            <a:ext cx="60960" cy="1066800"/>
          </a:xfrm>
          <a:custGeom>
            <a:avLst/>
            <a:gdLst/>
            <a:ahLst/>
            <a:cxnLst/>
            <a:rect l="l" t="t" r="r" b="b"/>
            <a:pathLst>
              <a:path w="60960" h="1066800">
                <a:moveTo>
                  <a:pt x="0" y="1066800"/>
                </a:moveTo>
                <a:lnTo>
                  <a:pt x="60959" y="1066800"/>
                </a:lnTo>
                <a:lnTo>
                  <a:pt x="60959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380475" y="1435608"/>
            <a:ext cx="30480" cy="1069975"/>
          </a:xfrm>
          <a:custGeom>
            <a:avLst/>
            <a:gdLst/>
            <a:ahLst/>
            <a:cxnLst/>
            <a:rect l="l" t="t" r="r" b="b"/>
            <a:pathLst>
              <a:path w="30480" h="1069975">
                <a:moveTo>
                  <a:pt x="0" y="1069848"/>
                </a:moveTo>
                <a:lnTo>
                  <a:pt x="30479" y="1069848"/>
                </a:lnTo>
                <a:lnTo>
                  <a:pt x="30479" y="0"/>
                </a:lnTo>
                <a:lnTo>
                  <a:pt x="0" y="0"/>
                </a:lnTo>
                <a:lnTo>
                  <a:pt x="0" y="10698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584200" indent="-283210">
              <a:lnSpc>
                <a:spcPct val="100000"/>
              </a:lnSpc>
              <a:spcBef>
                <a:spcPts val="425"/>
              </a:spcBef>
              <a:buChar char="•"/>
              <a:tabLst>
                <a:tab pos="584200" algn="l"/>
                <a:tab pos="584835" algn="l"/>
              </a:tabLst>
            </a:pPr>
            <a:r>
              <a:rPr spc="0" dirty="0"/>
              <a:t>Beard St and </a:t>
            </a:r>
            <a:r>
              <a:rPr spc="5" dirty="0"/>
              <a:t>North </a:t>
            </a:r>
            <a:r>
              <a:rPr spc="0" dirty="0"/>
              <a:t>Gadsden St</a:t>
            </a:r>
            <a:r>
              <a:rPr spc="434" dirty="0"/>
              <a:t> </a:t>
            </a:r>
            <a:r>
              <a:rPr spc="0" dirty="0"/>
              <a:t>Realignment</a:t>
            </a:r>
          </a:p>
          <a:p>
            <a:pPr marL="584200" indent="-283210">
              <a:lnSpc>
                <a:spcPct val="100000"/>
              </a:lnSpc>
              <a:spcBef>
                <a:spcPts val="340"/>
              </a:spcBef>
              <a:buChar char="•"/>
              <a:tabLst>
                <a:tab pos="584200" algn="l"/>
                <a:tab pos="584835" algn="l"/>
              </a:tabLst>
            </a:pPr>
            <a:r>
              <a:rPr dirty="0"/>
              <a:t>Sidewalk</a:t>
            </a:r>
            <a:r>
              <a:rPr spc="155" dirty="0"/>
              <a:t> </a:t>
            </a:r>
            <a:r>
              <a:rPr spc="5" dirty="0"/>
              <a:t>Connectivity</a:t>
            </a:r>
          </a:p>
          <a:p>
            <a:pPr marL="584200" indent="-283210">
              <a:lnSpc>
                <a:spcPct val="100000"/>
              </a:lnSpc>
              <a:spcBef>
                <a:spcPts val="310"/>
              </a:spcBef>
              <a:buChar char="•"/>
              <a:tabLst>
                <a:tab pos="584200" algn="l"/>
                <a:tab pos="584835" algn="l"/>
              </a:tabLst>
            </a:pPr>
            <a:r>
              <a:rPr spc="5" dirty="0"/>
              <a:t>North </a:t>
            </a:r>
            <a:r>
              <a:rPr spc="0" dirty="0"/>
              <a:t>Gadsden St corridor </a:t>
            </a:r>
            <a:r>
              <a:rPr spc="5" dirty="0"/>
              <a:t>improvements </a:t>
            </a:r>
            <a:r>
              <a:rPr spc="10" dirty="0"/>
              <a:t>from </a:t>
            </a:r>
            <a:r>
              <a:rPr spc="-5" dirty="0"/>
              <a:t>6</a:t>
            </a:r>
            <a:r>
              <a:rPr sz="2175" spc="-7" baseline="24904" dirty="0"/>
              <a:t>th </a:t>
            </a:r>
            <a:r>
              <a:rPr sz="2100" spc="-5" dirty="0"/>
              <a:t>Ave </a:t>
            </a:r>
            <a:r>
              <a:rPr sz="2100" spc="25" dirty="0"/>
              <a:t>to</a:t>
            </a:r>
            <a:r>
              <a:rPr sz="2100" spc="100" dirty="0"/>
              <a:t> </a:t>
            </a:r>
            <a:r>
              <a:rPr sz="2100" spc="5" dirty="0"/>
              <a:t>Thomasville </a:t>
            </a:r>
            <a:r>
              <a:rPr sz="2100" spc="25" dirty="0"/>
              <a:t>Rd</a:t>
            </a:r>
            <a:endParaRPr sz="2100"/>
          </a:p>
          <a:p>
            <a:pPr marL="583565" indent="-282575">
              <a:lnSpc>
                <a:spcPct val="100000"/>
              </a:lnSpc>
              <a:spcBef>
                <a:spcPts val="310"/>
              </a:spcBef>
              <a:buChar char="•"/>
              <a:tabLst>
                <a:tab pos="584200" algn="l"/>
                <a:tab pos="584835" algn="l"/>
              </a:tabLst>
            </a:pPr>
            <a:r>
              <a:rPr spc="10" dirty="0">
                <a:solidFill>
                  <a:srgbClr val="282828"/>
                </a:solidFill>
              </a:rPr>
              <a:t>Placemaking/Complete</a:t>
            </a:r>
            <a:r>
              <a:rPr spc="110" dirty="0">
                <a:solidFill>
                  <a:srgbClr val="282828"/>
                </a:solidFill>
              </a:rPr>
              <a:t> </a:t>
            </a:r>
            <a:r>
              <a:rPr spc="0" dirty="0">
                <a:solidFill>
                  <a:srgbClr val="282828"/>
                </a:solidFill>
              </a:rPr>
              <a:t>Streets</a:t>
            </a:r>
          </a:p>
          <a:p>
            <a:pPr marL="583565" indent="-282575">
              <a:lnSpc>
                <a:spcPct val="100000"/>
              </a:lnSpc>
              <a:spcBef>
                <a:spcPts val="315"/>
              </a:spcBef>
              <a:buChar char="•"/>
              <a:tabLst>
                <a:tab pos="584200" algn="l"/>
                <a:tab pos="584835" algn="l"/>
              </a:tabLst>
            </a:pPr>
            <a:r>
              <a:rPr spc="0" dirty="0"/>
              <a:t>One-way </a:t>
            </a:r>
            <a:r>
              <a:rPr spc="5" dirty="0"/>
              <a:t>southbound </a:t>
            </a:r>
            <a:r>
              <a:rPr spc="0" dirty="0"/>
              <a:t>of </a:t>
            </a:r>
            <a:r>
              <a:rPr spc="5" dirty="0"/>
              <a:t>Thomasville </a:t>
            </a:r>
            <a:r>
              <a:rPr spc="10" dirty="0"/>
              <a:t>Rd </a:t>
            </a:r>
            <a:r>
              <a:rPr spc="5" dirty="0"/>
              <a:t>from </a:t>
            </a:r>
            <a:r>
              <a:rPr spc="25" dirty="0"/>
              <a:t>N </a:t>
            </a:r>
            <a:r>
              <a:rPr spc="0" dirty="0"/>
              <a:t>Gadsden St to </a:t>
            </a:r>
            <a:r>
              <a:rPr dirty="0"/>
              <a:t>Monroe</a:t>
            </a:r>
            <a:r>
              <a:rPr spc="250" dirty="0"/>
              <a:t> </a:t>
            </a:r>
            <a:r>
              <a:rPr dirty="0"/>
              <a:t>St</a:t>
            </a:r>
          </a:p>
          <a:p>
            <a:pPr marL="583565" indent="-282575">
              <a:lnSpc>
                <a:spcPct val="100000"/>
              </a:lnSpc>
              <a:spcBef>
                <a:spcPts val="310"/>
              </a:spcBef>
              <a:buChar char="•"/>
              <a:tabLst>
                <a:tab pos="584200" algn="l"/>
                <a:tab pos="584835" algn="l"/>
              </a:tabLst>
            </a:pPr>
            <a:r>
              <a:rPr spc="0" dirty="0"/>
              <a:t>One-way </a:t>
            </a:r>
            <a:r>
              <a:rPr spc="5" dirty="0"/>
              <a:t>southbound </a:t>
            </a:r>
            <a:r>
              <a:rPr spc="0" dirty="0"/>
              <a:t>of </a:t>
            </a:r>
            <a:r>
              <a:rPr spc="5" dirty="0"/>
              <a:t>Thomasville </a:t>
            </a:r>
            <a:r>
              <a:rPr spc="10" dirty="0"/>
              <a:t>Rd from </a:t>
            </a:r>
            <a:r>
              <a:rPr spc="25" dirty="0"/>
              <a:t>N </a:t>
            </a:r>
            <a:r>
              <a:rPr spc="0" dirty="0"/>
              <a:t>Gadsden</a:t>
            </a:r>
            <a:r>
              <a:rPr spc="175" dirty="0"/>
              <a:t> </a:t>
            </a:r>
            <a:r>
              <a:rPr spc="0" dirty="0"/>
              <a:t>St to </a:t>
            </a:r>
            <a:r>
              <a:rPr dirty="0"/>
              <a:t>6</a:t>
            </a:r>
            <a:r>
              <a:rPr sz="2175" baseline="24904" dirty="0"/>
              <a:t>th </a:t>
            </a:r>
            <a:r>
              <a:rPr sz="2100" dirty="0"/>
              <a:t>Ave</a:t>
            </a:r>
            <a:endParaRPr sz="2100"/>
          </a:p>
          <a:p>
            <a:pPr marL="584200" marR="187325" indent="-283210">
              <a:lnSpc>
                <a:spcPts val="2300"/>
              </a:lnSpc>
              <a:spcBef>
                <a:spcPts val="595"/>
              </a:spcBef>
              <a:buChar char="•"/>
              <a:tabLst>
                <a:tab pos="584200" algn="l"/>
                <a:tab pos="584835" algn="l"/>
              </a:tabLst>
            </a:pPr>
            <a:r>
              <a:rPr spc="5" dirty="0"/>
              <a:t>Thomasville, </a:t>
            </a:r>
            <a:r>
              <a:rPr spc="0" dirty="0"/>
              <a:t>Meridian and </a:t>
            </a:r>
            <a:r>
              <a:rPr spc="25" dirty="0"/>
              <a:t>N </a:t>
            </a:r>
            <a:r>
              <a:rPr spc="0" dirty="0"/>
              <a:t>Gadsden </a:t>
            </a:r>
            <a:r>
              <a:rPr spc="5" dirty="0"/>
              <a:t>Roundabout (includes all existing  movements)</a:t>
            </a:r>
          </a:p>
          <a:p>
            <a:pPr marL="584200" marR="695960" indent="-283210">
              <a:lnSpc>
                <a:spcPts val="2300"/>
              </a:lnSpc>
              <a:spcBef>
                <a:spcPts val="560"/>
              </a:spcBef>
              <a:buChar char="•"/>
              <a:tabLst>
                <a:tab pos="584200" algn="l"/>
                <a:tab pos="584835" algn="l"/>
              </a:tabLst>
            </a:pPr>
            <a:r>
              <a:rPr spc="5" dirty="0"/>
              <a:t>Thomasville, Meridian </a:t>
            </a:r>
            <a:r>
              <a:rPr spc="0" dirty="0"/>
              <a:t>and </a:t>
            </a:r>
            <a:r>
              <a:rPr spc="25" dirty="0"/>
              <a:t>N </a:t>
            </a:r>
            <a:r>
              <a:rPr spc="0" dirty="0"/>
              <a:t>Gadsden </a:t>
            </a:r>
            <a:r>
              <a:rPr spc="5" dirty="0"/>
              <a:t>Roundabout </a:t>
            </a:r>
            <a:r>
              <a:rPr spc="0" dirty="0"/>
              <a:t>(No </a:t>
            </a:r>
            <a:r>
              <a:rPr spc="5" dirty="0"/>
              <a:t>Gadsden </a:t>
            </a:r>
            <a:r>
              <a:rPr spc="-5" dirty="0"/>
              <a:t>to  </a:t>
            </a:r>
            <a:r>
              <a:rPr spc="0" dirty="0"/>
              <a:t>Meridian</a:t>
            </a:r>
            <a:r>
              <a:rPr spc="110" dirty="0"/>
              <a:t> </a:t>
            </a:r>
            <a:r>
              <a:rPr spc="0" dirty="0"/>
              <a:t>movement)</a:t>
            </a:r>
          </a:p>
          <a:p>
            <a:pPr marL="584200" indent="-283210">
              <a:lnSpc>
                <a:spcPct val="100000"/>
              </a:lnSpc>
              <a:spcBef>
                <a:spcPts val="280"/>
              </a:spcBef>
              <a:buChar char="•"/>
              <a:tabLst>
                <a:tab pos="584835" algn="l"/>
                <a:tab pos="585470" algn="l"/>
              </a:tabLst>
            </a:pPr>
            <a:r>
              <a:rPr spc="-5" dirty="0"/>
              <a:t>6</a:t>
            </a:r>
            <a:r>
              <a:rPr sz="2175" spc="-7" baseline="24904" dirty="0"/>
              <a:t>th </a:t>
            </a:r>
            <a:r>
              <a:rPr sz="2100" spc="0" dirty="0"/>
              <a:t>and </a:t>
            </a:r>
            <a:r>
              <a:rPr sz="2100" spc="-5" dirty="0"/>
              <a:t>7</a:t>
            </a:r>
            <a:r>
              <a:rPr sz="2175" spc="-7" baseline="24904" dirty="0"/>
              <a:t>th </a:t>
            </a:r>
            <a:r>
              <a:rPr sz="2100" spc="-5" dirty="0"/>
              <a:t>Ave </a:t>
            </a:r>
            <a:r>
              <a:rPr sz="2100" spc="5" dirty="0"/>
              <a:t>Bi-Directional</a:t>
            </a:r>
            <a:r>
              <a:rPr sz="2100" spc="100" dirty="0"/>
              <a:t> </a:t>
            </a:r>
            <a:r>
              <a:rPr sz="2100" spc="0" dirty="0"/>
              <a:t>Roadways</a:t>
            </a:r>
            <a:endParaRPr sz="2100"/>
          </a:p>
        </p:txBody>
      </p:sp>
      <p:sp>
        <p:nvSpPr>
          <p:cNvPr id="3" name="object 3"/>
          <p:cNvSpPr/>
          <p:nvPr/>
        </p:nvSpPr>
        <p:spPr>
          <a:xfrm>
            <a:off x="8476419" y="1283220"/>
            <a:ext cx="1069539" cy="755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69468" y="1596669"/>
            <a:ext cx="4781550" cy="4279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15" dirty="0"/>
              <a:t>Options Being Considered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84895" y="1520469"/>
            <a:ext cx="5700395" cy="4279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15" dirty="0"/>
              <a:t>Placemaking/Complete</a:t>
            </a:r>
            <a:r>
              <a:rPr spc="90" dirty="0"/>
              <a:t> </a:t>
            </a:r>
            <a:r>
              <a:rPr spc="15" dirty="0"/>
              <a:t>Streets</a:t>
            </a:r>
          </a:p>
        </p:txBody>
      </p:sp>
      <p:sp>
        <p:nvSpPr>
          <p:cNvPr id="3" name="object 3"/>
          <p:cNvSpPr/>
          <p:nvPr/>
        </p:nvSpPr>
        <p:spPr>
          <a:xfrm>
            <a:off x="2892539" y="2374404"/>
            <a:ext cx="3209531" cy="3209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8963" y="2316492"/>
            <a:ext cx="2453627" cy="32674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24003" y="3121164"/>
            <a:ext cx="3697211" cy="24627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9755" y="5660148"/>
            <a:ext cx="1972310" cy="329565"/>
          </a:xfrm>
          <a:custGeom>
            <a:avLst/>
            <a:gdLst/>
            <a:ahLst/>
            <a:cxnLst/>
            <a:rect l="l" t="t" r="r" b="b"/>
            <a:pathLst>
              <a:path w="1972310" h="329564">
                <a:moveTo>
                  <a:pt x="1965947" y="0"/>
                </a:moveTo>
                <a:lnTo>
                  <a:pt x="6096" y="0"/>
                </a:lnTo>
                <a:lnTo>
                  <a:pt x="0" y="6083"/>
                </a:lnTo>
                <a:lnTo>
                  <a:pt x="0" y="323075"/>
                </a:lnTo>
                <a:lnTo>
                  <a:pt x="6096" y="329158"/>
                </a:lnTo>
                <a:lnTo>
                  <a:pt x="1965947" y="329158"/>
                </a:lnTo>
                <a:lnTo>
                  <a:pt x="1972056" y="323075"/>
                </a:lnTo>
                <a:lnTo>
                  <a:pt x="1972056" y="316979"/>
                </a:lnTo>
                <a:lnTo>
                  <a:pt x="24384" y="316979"/>
                </a:lnTo>
                <a:lnTo>
                  <a:pt x="12192" y="304787"/>
                </a:lnTo>
                <a:lnTo>
                  <a:pt x="24384" y="304787"/>
                </a:lnTo>
                <a:lnTo>
                  <a:pt x="24384" y="24358"/>
                </a:lnTo>
                <a:lnTo>
                  <a:pt x="12192" y="24358"/>
                </a:lnTo>
                <a:lnTo>
                  <a:pt x="24384" y="12179"/>
                </a:lnTo>
                <a:lnTo>
                  <a:pt x="1972056" y="12179"/>
                </a:lnTo>
                <a:lnTo>
                  <a:pt x="1972056" y="6083"/>
                </a:lnTo>
                <a:lnTo>
                  <a:pt x="1965947" y="0"/>
                </a:lnTo>
                <a:close/>
              </a:path>
              <a:path w="1972310" h="329564">
                <a:moveTo>
                  <a:pt x="24384" y="304787"/>
                </a:moveTo>
                <a:lnTo>
                  <a:pt x="12192" y="304787"/>
                </a:lnTo>
                <a:lnTo>
                  <a:pt x="24384" y="316979"/>
                </a:lnTo>
                <a:lnTo>
                  <a:pt x="24384" y="304787"/>
                </a:lnTo>
                <a:close/>
              </a:path>
              <a:path w="1972310" h="329564">
                <a:moveTo>
                  <a:pt x="1947659" y="304787"/>
                </a:moveTo>
                <a:lnTo>
                  <a:pt x="24384" y="304787"/>
                </a:lnTo>
                <a:lnTo>
                  <a:pt x="24384" y="316979"/>
                </a:lnTo>
                <a:lnTo>
                  <a:pt x="1947659" y="316979"/>
                </a:lnTo>
                <a:lnTo>
                  <a:pt x="1947659" y="304787"/>
                </a:lnTo>
                <a:close/>
              </a:path>
              <a:path w="1972310" h="329564">
                <a:moveTo>
                  <a:pt x="1947659" y="12179"/>
                </a:moveTo>
                <a:lnTo>
                  <a:pt x="1947659" y="316979"/>
                </a:lnTo>
                <a:lnTo>
                  <a:pt x="1959851" y="304787"/>
                </a:lnTo>
                <a:lnTo>
                  <a:pt x="1972056" y="304787"/>
                </a:lnTo>
                <a:lnTo>
                  <a:pt x="1972056" y="24358"/>
                </a:lnTo>
                <a:lnTo>
                  <a:pt x="1959851" y="24358"/>
                </a:lnTo>
                <a:lnTo>
                  <a:pt x="1947659" y="12179"/>
                </a:lnTo>
                <a:close/>
              </a:path>
              <a:path w="1972310" h="329564">
                <a:moveTo>
                  <a:pt x="1972056" y="304787"/>
                </a:moveTo>
                <a:lnTo>
                  <a:pt x="1959851" y="304787"/>
                </a:lnTo>
                <a:lnTo>
                  <a:pt x="1947659" y="316979"/>
                </a:lnTo>
                <a:lnTo>
                  <a:pt x="1972056" y="316979"/>
                </a:lnTo>
                <a:lnTo>
                  <a:pt x="1972056" y="304787"/>
                </a:lnTo>
                <a:close/>
              </a:path>
              <a:path w="1972310" h="329564">
                <a:moveTo>
                  <a:pt x="24384" y="12179"/>
                </a:moveTo>
                <a:lnTo>
                  <a:pt x="12192" y="24358"/>
                </a:lnTo>
                <a:lnTo>
                  <a:pt x="24384" y="24358"/>
                </a:lnTo>
                <a:lnTo>
                  <a:pt x="24384" y="12179"/>
                </a:lnTo>
                <a:close/>
              </a:path>
              <a:path w="1972310" h="329564">
                <a:moveTo>
                  <a:pt x="1947659" y="12179"/>
                </a:moveTo>
                <a:lnTo>
                  <a:pt x="24384" y="12179"/>
                </a:lnTo>
                <a:lnTo>
                  <a:pt x="24384" y="24358"/>
                </a:lnTo>
                <a:lnTo>
                  <a:pt x="1947659" y="24358"/>
                </a:lnTo>
                <a:lnTo>
                  <a:pt x="1947659" y="12179"/>
                </a:lnTo>
                <a:close/>
              </a:path>
              <a:path w="1972310" h="329564">
                <a:moveTo>
                  <a:pt x="1972056" y="12179"/>
                </a:moveTo>
                <a:lnTo>
                  <a:pt x="1947659" y="12179"/>
                </a:lnTo>
                <a:lnTo>
                  <a:pt x="1959851" y="24358"/>
                </a:lnTo>
                <a:lnTo>
                  <a:pt x="1972056" y="24358"/>
                </a:lnTo>
                <a:lnTo>
                  <a:pt x="1972056" y="12179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07212" y="5690108"/>
            <a:ext cx="1217295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5" dirty="0">
                <a:solidFill>
                  <a:srgbClr val="282828"/>
                </a:solidFill>
                <a:latin typeface="Arial"/>
                <a:cs typeface="Arial"/>
              </a:rPr>
              <a:t>Franklin</a:t>
            </a:r>
            <a:r>
              <a:rPr sz="1450" b="1" spc="-25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1450" b="1" spc="0" dirty="0">
                <a:solidFill>
                  <a:srgbClr val="282828"/>
                </a:solidFill>
                <a:latin typeface="Arial"/>
                <a:cs typeface="Arial"/>
              </a:rPr>
              <a:t>Blvd</a:t>
            </a:r>
            <a:endParaRPr sz="14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11296" y="5660148"/>
            <a:ext cx="1972310" cy="329565"/>
          </a:xfrm>
          <a:custGeom>
            <a:avLst/>
            <a:gdLst/>
            <a:ahLst/>
            <a:cxnLst/>
            <a:rect l="l" t="t" r="r" b="b"/>
            <a:pathLst>
              <a:path w="1972310" h="329564">
                <a:moveTo>
                  <a:pt x="1968995" y="0"/>
                </a:moveTo>
                <a:lnTo>
                  <a:pt x="6083" y="0"/>
                </a:lnTo>
                <a:lnTo>
                  <a:pt x="0" y="6083"/>
                </a:lnTo>
                <a:lnTo>
                  <a:pt x="0" y="323075"/>
                </a:lnTo>
                <a:lnTo>
                  <a:pt x="6083" y="329158"/>
                </a:lnTo>
                <a:lnTo>
                  <a:pt x="1968995" y="329158"/>
                </a:lnTo>
                <a:lnTo>
                  <a:pt x="1972043" y="323075"/>
                </a:lnTo>
                <a:lnTo>
                  <a:pt x="1972043" y="316979"/>
                </a:lnTo>
                <a:lnTo>
                  <a:pt x="24371" y="316979"/>
                </a:lnTo>
                <a:lnTo>
                  <a:pt x="12179" y="304787"/>
                </a:lnTo>
                <a:lnTo>
                  <a:pt x="24371" y="304787"/>
                </a:lnTo>
                <a:lnTo>
                  <a:pt x="24371" y="24358"/>
                </a:lnTo>
                <a:lnTo>
                  <a:pt x="12179" y="24358"/>
                </a:lnTo>
                <a:lnTo>
                  <a:pt x="24371" y="12179"/>
                </a:lnTo>
                <a:lnTo>
                  <a:pt x="1972043" y="12179"/>
                </a:lnTo>
                <a:lnTo>
                  <a:pt x="1972043" y="6083"/>
                </a:lnTo>
                <a:lnTo>
                  <a:pt x="1968995" y="0"/>
                </a:lnTo>
                <a:close/>
              </a:path>
              <a:path w="1972310" h="329564">
                <a:moveTo>
                  <a:pt x="24371" y="304787"/>
                </a:moveTo>
                <a:lnTo>
                  <a:pt x="12179" y="304787"/>
                </a:lnTo>
                <a:lnTo>
                  <a:pt x="24371" y="316979"/>
                </a:lnTo>
                <a:lnTo>
                  <a:pt x="24371" y="304787"/>
                </a:lnTo>
                <a:close/>
              </a:path>
              <a:path w="1972310" h="329564">
                <a:moveTo>
                  <a:pt x="1950707" y="304787"/>
                </a:moveTo>
                <a:lnTo>
                  <a:pt x="24371" y="304787"/>
                </a:lnTo>
                <a:lnTo>
                  <a:pt x="24371" y="316979"/>
                </a:lnTo>
                <a:lnTo>
                  <a:pt x="1950707" y="316979"/>
                </a:lnTo>
                <a:lnTo>
                  <a:pt x="1950707" y="304787"/>
                </a:lnTo>
                <a:close/>
              </a:path>
              <a:path w="1972310" h="329564">
                <a:moveTo>
                  <a:pt x="1950707" y="12179"/>
                </a:moveTo>
                <a:lnTo>
                  <a:pt x="1950707" y="316979"/>
                </a:lnTo>
                <a:lnTo>
                  <a:pt x="1959851" y="304787"/>
                </a:lnTo>
                <a:lnTo>
                  <a:pt x="1972043" y="304787"/>
                </a:lnTo>
                <a:lnTo>
                  <a:pt x="1972043" y="24358"/>
                </a:lnTo>
                <a:lnTo>
                  <a:pt x="1959851" y="24358"/>
                </a:lnTo>
                <a:lnTo>
                  <a:pt x="1950707" y="12179"/>
                </a:lnTo>
                <a:close/>
              </a:path>
              <a:path w="1972310" h="329564">
                <a:moveTo>
                  <a:pt x="1972043" y="304787"/>
                </a:moveTo>
                <a:lnTo>
                  <a:pt x="1959851" y="304787"/>
                </a:lnTo>
                <a:lnTo>
                  <a:pt x="1950707" y="316979"/>
                </a:lnTo>
                <a:lnTo>
                  <a:pt x="1972043" y="316979"/>
                </a:lnTo>
                <a:lnTo>
                  <a:pt x="1972043" y="304787"/>
                </a:lnTo>
                <a:close/>
              </a:path>
              <a:path w="1972310" h="329564">
                <a:moveTo>
                  <a:pt x="24371" y="12179"/>
                </a:moveTo>
                <a:lnTo>
                  <a:pt x="12179" y="24358"/>
                </a:lnTo>
                <a:lnTo>
                  <a:pt x="24371" y="24358"/>
                </a:lnTo>
                <a:lnTo>
                  <a:pt x="24371" y="12179"/>
                </a:lnTo>
                <a:close/>
              </a:path>
              <a:path w="1972310" h="329564">
                <a:moveTo>
                  <a:pt x="1950707" y="12179"/>
                </a:moveTo>
                <a:lnTo>
                  <a:pt x="24371" y="12179"/>
                </a:lnTo>
                <a:lnTo>
                  <a:pt x="24371" y="24358"/>
                </a:lnTo>
                <a:lnTo>
                  <a:pt x="1950707" y="24358"/>
                </a:lnTo>
                <a:lnTo>
                  <a:pt x="1950707" y="12179"/>
                </a:lnTo>
                <a:close/>
              </a:path>
              <a:path w="1972310" h="329564">
                <a:moveTo>
                  <a:pt x="1972043" y="12179"/>
                </a:moveTo>
                <a:lnTo>
                  <a:pt x="1950707" y="12179"/>
                </a:lnTo>
                <a:lnTo>
                  <a:pt x="1959851" y="24358"/>
                </a:lnTo>
                <a:lnTo>
                  <a:pt x="1972043" y="24358"/>
                </a:lnTo>
                <a:lnTo>
                  <a:pt x="1972043" y="12179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004551" y="5690108"/>
            <a:ext cx="988694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dirty="0">
                <a:solidFill>
                  <a:srgbClr val="282828"/>
                </a:solidFill>
                <a:latin typeface="Arial"/>
                <a:cs typeface="Arial"/>
              </a:rPr>
              <a:t>FAMU</a:t>
            </a:r>
            <a:r>
              <a:rPr sz="1450" b="1" spc="-65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1450" b="1" spc="-10" dirty="0">
                <a:solidFill>
                  <a:srgbClr val="282828"/>
                </a:solidFill>
                <a:latin typeface="Arial"/>
                <a:cs typeface="Arial"/>
              </a:rPr>
              <a:t>Way</a:t>
            </a:r>
            <a:endParaRPr sz="145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345667" y="5660148"/>
            <a:ext cx="1972310" cy="329565"/>
          </a:xfrm>
          <a:custGeom>
            <a:avLst/>
            <a:gdLst/>
            <a:ahLst/>
            <a:cxnLst/>
            <a:rect l="l" t="t" r="r" b="b"/>
            <a:pathLst>
              <a:path w="1972309" h="329564">
                <a:moveTo>
                  <a:pt x="1965947" y="0"/>
                </a:moveTo>
                <a:lnTo>
                  <a:pt x="3048" y="0"/>
                </a:lnTo>
                <a:lnTo>
                  <a:pt x="0" y="6083"/>
                </a:lnTo>
                <a:lnTo>
                  <a:pt x="0" y="323075"/>
                </a:lnTo>
                <a:lnTo>
                  <a:pt x="3048" y="329158"/>
                </a:lnTo>
                <a:lnTo>
                  <a:pt x="1965947" y="329158"/>
                </a:lnTo>
                <a:lnTo>
                  <a:pt x="1972043" y="323075"/>
                </a:lnTo>
                <a:lnTo>
                  <a:pt x="1972043" y="316979"/>
                </a:lnTo>
                <a:lnTo>
                  <a:pt x="21323" y="316979"/>
                </a:lnTo>
                <a:lnTo>
                  <a:pt x="12192" y="304787"/>
                </a:lnTo>
                <a:lnTo>
                  <a:pt x="21323" y="304787"/>
                </a:lnTo>
                <a:lnTo>
                  <a:pt x="21323" y="24358"/>
                </a:lnTo>
                <a:lnTo>
                  <a:pt x="12191" y="24358"/>
                </a:lnTo>
                <a:lnTo>
                  <a:pt x="21323" y="12179"/>
                </a:lnTo>
                <a:lnTo>
                  <a:pt x="1972043" y="12179"/>
                </a:lnTo>
                <a:lnTo>
                  <a:pt x="1972043" y="6083"/>
                </a:lnTo>
                <a:lnTo>
                  <a:pt x="1965947" y="0"/>
                </a:lnTo>
                <a:close/>
              </a:path>
              <a:path w="1972309" h="329564">
                <a:moveTo>
                  <a:pt x="21323" y="304787"/>
                </a:moveTo>
                <a:lnTo>
                  <a:pt x="12192" y="304787"/>
                </a:lnTo>
                <a:lnTo>
                  <a:pt x="21323" y="316979"/>
                </a:lnTo>
                <a:lnTo>
                  <a:pt x="21323" y="304787"/>
                </a:lnTo>
                <a:close/>
              </a:path>
              <a:path w="1972309" h="329564">
                <a:moveTo>
                  <a:pt x="1947672" y="304787"/>
                </a:moveTo>
                <a:lnTo>
                  <a:pt x="21323" y="304787"/>
                </a:lnTo>
                <a:lnTo>
                  <a:pt x="21323" y="316979"/>
                </a:lnTo>
                <a:lnTo>
                  <a:pt x="1947672" y="316979"/>
                </a:lnTo>
                <a:lnTo>
                  <a:pt x="1947672" y="304787"/>
                </a:lnTo>
                <a:close/>
              </a:path>
              <a:path w="1972309" h="329564">
                <a:moveTo>
                  <a:pt x="1947672" y="12179"/>
                </a:moveTo>
                <a:lnTo>
                  <a:pt x="1947672" y="316979"/>
                </a:lnTo>
                <a:lnTo>
                  <a:pt x="1959864" y="304787"/>
                </a:lnTo>
                <a:lnTo>
                  <a:pt x="1972043" y="304787"/>
                </a:lnTo>
                <a:lnTo>
                  <a:pt x="1972043" y="24358"/>
                </a:lnTo>
                <a:lnTo>
                  <a:pt x="1959864" y="24358"/>
                </a:lnTo>
                <a:lnTo>
                  <a:pt x="1947672" y="12179"/>
                </a:lnTo>
                <a:close/>
              </a:path>
              <a:path w="1972309" h="329564">
                <a:moveTo>
                  <a:pt x="1972043" y="304787"/>
                </a:moveTo>
                <a:lnTo>
                  <a:pt x="1959864" y="304787"/>
                </a:lnTo>
                <a:lnTo>
                  <a:pt x="1947672" y="316979"/>
                </a:lnTo>
                <a:lnTo>
                  <a:pt x="1972043" y="316979"/>
                </a:lnTo>
                <a:lnTo>
                  <a:pt x="1972043" y="304787"/>
                </a:lnTo>
                <a:close/>
              </a:path>
              <a:path w="1972309" h="329564">
                <a:moveTo>
                  <a:pt x="21323" y="12179"/>
                </a:moveTo>
                <a:lnTo>
                  <a:pt x="12191" y="24358"/>
                </a:lnTo>
                <a:lnTo>
                  <a:pt x="21323" y="24358"/>
                </a:lnTo>
                <a:lnTo>
                  <a:pt x="21323" y="12179"/>
                </a:lnTo>
                <a:close/>
              </a:path>
              <a:path w="1972309" h="329564">
                <a:moveTo>
                  <a:pt x="1947672" y="12179"/>
                </a:moveTo>
                <a:lnTo>
                  <a:pt x="21323" y="12179"/>
                </a:lnTo>
                <a:lnTo>
                  <a:pt x="21323" y="24358"/>
                </a:lnTo>
                <a:lnTo>
                  <a:pt x="1947672" y="24358"/>
                </a:lnTo>
                <a:lnTo>
                  <a:pt x="1947672" y="12179"/>
                </a:lnTo>
                <a:close/>
              </a:path>
              <a:path w="1972309" h="329564">
                <a:moveTo>
                  <a:pt x="1972043" y="12179"/>
                </a:moveTo>
                <a:lnTo>
                  <a:pt x="1947672" y="12179"/>
                </a:lnTo>
                <a:lnTo>
                  <a:pt x="1959864" y="24358"/>
                </a:lnTo>
                <a:lnTo>
                  <a:pt x="1972043" y="24358"/>
                </a:lnTo>
                <a:lnTo>
                  <a:pt x="1972043" y="12179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881619" y="5690108"/>
            <a:ext cx="893444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5" dirty="0">
                <a:solidFill>
                  <a:srgbClr val="282828"/>
                </a:solidFill>
                <a:latin typeface="Arial"/>
                <a:cs typeface="Arial"/>
              </a:rPr>
              <a:t>Gaines</a:t>
            </a:r>
            <a:r>
              <a:rPr sz="1450" b="1" spc="-20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1450" b="1" spc="0" dirty="0">
                <a:solidFill>
                  <a:srgbClr val="282828"/>
                </a:solidFill>
                <a:latin typeface="Arial"/>
                <a:cs typeface="Arial"/>
              </a:rPr>
              <a:t>St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6381" y="2334285"/>
            <a:ext cx="9089390" cy="40176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95910" indent="-283210">
              <a:lnSpc>
                <a:spcPct val="100000"/>
              </a:lnSpc>
              <a:spcBef>
                <a:spcPts val="135"/>
              </a:spcBef>
              <a:buChar char="•"/>
              <a:tabLst>
                <a:tab pos="295275" algn="l"/>
                <a:tab pos="295910" algn="l"/>
              </a:tabLst>
            </a:pP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Beard St and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North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Gadsden St</a:t>
            </a:r>
            <a:r>
              <a:rPr sz="2100" spc="434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Realignment</a:t>
            </a:r>
            <a:endParaRPr sz="2100">
              <a:latin typeface="Arial"/>
              <a:cs typeface="Arial"/>
            </a:endParaRPr>
          </a:p>
          <a:p>
            <a:pPr marL="295910" indent="-283210">
              <a:lnSpc>
                <a:spcPct val="100000"/>
              </a:lnSpc>
              <a:spcBef>
                <a:spcPts val="45"/>
              </a:spcBef>
              <a:buChar char="•"/>
              <a:tabLst>
                <a:tab pos="295275" algn="l"/>
                <a:tab pos="295910" algn="l"/>
              </a:tabLst>
            </a:pPr>
            <a:r>
              <a:rPr sz="2100" dirty="0">
                <a:solidFill>
                  <a:srgbClr val="BEBEBE"/>
                </a:solidFill>
                <a:latin typeface="Arial"/>
                <a:cs typeface="Arial"/>
              </a:rPr>
              <a:t>Sidewalk</a:t>
            </a:r>
            <a:r>
              <a:rPr sz="2100" spc="155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Connectivity</a:t>
            </a:r>
            <a:endParaRPr sz="2100">
              <a:latin typeface="Arial"/>
              <a:cs typeface="Arial"/>
            </a:endParaRPr>
          </a:p>
          <a:p>
            <a:pPr marL="295910" indent="-283210">
              <a:lnSpc>
                <a:spcPct val="100000"/>
              </a:lnSpc>
              <a:spcBef>
                <a:spcPts val="75"/>
              </a:spcBef>
              <a:buChar char="•"/>
              <a:tabLst>
                <a:tab pos="295275" algn="l"/>
                <a:tab pos="295910" algn="l"/>
              </a:tabLst>
            </a:pP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North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Gadsden St corridor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improvements </a:t>
            </a:r>
            <a:r>
              <a:rPr sz="2100" spc="10" dirty="0">
                <a:solidFill>
                  <a:srgbClr val="BEBEBE"/>
                </a:solidFill>
                <a:latin typeface="Arial"/>
                <a:cs typeface="Arial"/>
              </a:rPr>
              <a:t>from </a:t>
            </a:r>
            <a:r>
              <a:rPr sz="2100" spc="-5" dirty="0">
                <a:solidFill>
                  <a:srgbClr val="BEBEBE"/>
                </a:solidFill>
                <a:latin typeface="Arial"/>
                <a:cs typeface="Arial"/>
              </a:rPr>
              <a:t>6</a:t>
            </a:r>
            <a:r>
              <a:rPr sz="2175" spc="-7" baseline="24904" dirty="0">
                <a:solidFill>
                  <a:srgbClr val="BEBEBE"/>
                </a:solidFill>
                <a:latin typeface="Arial"/>
                <a:cs typeface="Arial"/>
              </a:rPr>
              <a:t>th </a:t>
            </a:r>
            <a:r>
              <a:rPr sz="2100" spc="-5" dirty="0">
                <a:solidFill>
                  <a:srgbClr val="BEBEBE"/>
                </a:solidFill>
                <a:latin typeface="Arial"/>
                <a:cs typeface="Arial"/>
              </a:rPr>
              <a:t>Ave </a:t>
            </a:r>
            <a:r>
              <a:rPr sz="2100" spc="25" dirty="0">
                <a:solidFill>
                  <a:srgbClr val="BEBEBE"/>
                </a:solidFill>
                <a:latin typeface="Arial"/>
                <a:cs typeface="Arial"/>
              </a:rPr>
              <a:t>to</a:t>
            </a:r>
            <a:r>
              <a:rPr sz="2100" spc="110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Thomasville </a:t>
            </a:r>
            <a:r>
              <a:rPr sz="2100" spc="25" dirty="0">
                <a:solidFill>
                  <a:srgbClr val="BEBEBE"/>
                </a:solidFill>
                <a:latin typeface="Arial"/>
                <a:cs typeface="Arial"/>
              </a:rPr>
              <a:t>Rd</a:t>
            </a:r>
            <a:endParaRPr sz="2100">
              <a:latin typeface="Arial"/>
              <a:cs typeface="Arial"/>
            </a:endParaRPr>
          </a:p>
          <a:p>
            <a:pPr marL="295275" indent="-282575">
              <a:lnSpc>
                <a:spcPct val="100000"/>
              </a:lnSpc>
              <a:spcBef>
                <a:spcPts val="45"/>
              </a:spcBef>
              <a:buChar char="•"/>
              <a:tabLst>
                <a:tab pos="295275" algn="l"/>
                <a:tab pos="295910" algn="l"/>
              </a:tabLst>
            </a:pPr>
            <a:r>
              <a:rPr sz="2100" spc="10" dirty="0">
                <a:solidFill>
                  <a:srgbClr val="BEBEBE"/>
                </a:solidFill>
                <a:latin typeface="Arial"/>
                <a:cs typeface="Arial"/>
              </a:rPr>
              <a:t>Placemaking/Complete</a:t>
            </a:r>
            <a:r>
              <a:rPr sz="2100" spc="110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Streets</a:t>
            </a:r>
            <a:endParaRPr sz="2100">
              <a:latin typeface="Arial"/>
              <a:cs typeface="Arial"/>
            </a:endParaRPr>
          </a:p>
          <a:p>
            <a:pPr marL="295910" marR="392430" indent="-283210">
              <a:lnSpc>
                <a:spcPts val="2060"/>
              </a:lnSpc>
              <a:spcBef>
                <a:spcPts val="500"/>
              </a:spcBef>
              <a:buChar char="•"/>
              <a:tabLst>
                <a:tab pos="295275" algn="l"/>
                <a:tab pos="295910" algn="l"/>
              </a:tabLst>
            </a:pPr>
            <a:r>
              <a:rPr sz="2100" spc="0" dirty="0">
                <a:solidFill>
                  <a:srgbClr val="282828"/>
                </a:solidFill>
                <a:latin typeface="Arial"/>
                <a:cs typeface="Arial"/>
              </a:rPr>
              <a:t>One-way </a:t>
            </a:r>
            <a:r>
              <a:rPr sz="2100" spc="5" dirty="0">
                <a:solidFill>
                  <a:srgbClr val="282828"/>
                </a:solidFill>
                <a:latin typeface="Arial"/>
                <a:cs typeface="Arial"/>
              </a:rPr>
              <a:t>southbound </a:t>
            </a:r>
            <a:r>
              <a:rPr sz="2100" spc="0" dirty="0">
                <a:solidFill>
                  <a:srgbClr val="282828"/>
                </a:solidFill>
                <a:latin typeface="Arial"/>
                <a:cs typeface="Arial"/>
              </a:rPr>
              <a:t>option of Thomasville </a:t>
            </a:r>
            <a:r>
              <a:rPr sz="2100" spc="10" dirty="0">
                <a:solidFill>
                  <a:srgbClr val="282828"/>
                </a:solidFill>
                <a:latin typeface="Arial"/>
                <a:cs typeface="Arial"/>
              </a:rPr>
              <a:t>Rd </a:t>
            </a:r>
            <a:r>
              <a:rPr sz="2100" spc="5" dirty="0">
                <a:solidFill>
                  <a:srgbClr val="282828"/>
                </a:solidFill>
                <a:latin typeface="Arial"/>
                <a:cs typeface="Arial"/>
              </a:rPr>
              <a:t>from </a:t>
            </a:r>
            <a:r>
              <a:rPr sz="2100" spc="25" dirty="0">
                <a:solidFill>
                  <a:srgbClr val="282828"/>
                </a:solidFill>
                <a:latin typeface="Arial"/>
                <a:cs typeface="Arial"/>
              </a:rPr>
              <a:t>N </a:t>
            </a:r>
            <a:r>
              <a:rPr sz="2100" spc="0" dirty="0">
                <a:solidFill>
                  <a:srgbClr val="282828"/>
                </a:solidFill>
                <a:latin typeface="Arial"/>
                <a:cs typeface="Arial"/>
              </a:rPr>
              <a:t>Gadsden St </a:t>
            </a:r>
            <a:r>
              <a:rPr sz="2100" spc="-5" dirty="0">
                <a:solidFill>
                  <a:srgbClr val="282828"/>
                </a:solidFill>
                <a:latin typeface="Arial"/>
                <a:cs typeface="Arial"/>
              </a:rPr>
              <a:t>to  </a:t>
            </a:r>
            <a:r>
              <a:rPr sz="2100" spc="0" dirty="0">
                <a:solidFill>
                  <a:srgbClr val="282828"/>
                </a:solidFill>
                <a:latin typeface="Arial"/>
                <a:cs typeface="Arial"/>
              </a:rPr>
              <a:t>Monroe</a:t>
            </a:r>
            <a:r>
              <a:rPr sz="2100" spc="114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282828"/>
                </a:solidFill>
                <a:latin typeface="Arial"/>
                <a:cs typeface="Arial"/>
              </a:rPr>
              <a:t>St</a:t>
            </a:r>
            <a:endParaRPr sz="2100">
              <a:latin typeface="Arial"/>
              <a:cs typeface="Arial"/>
            </a:endParaRPr>
          </a:p>
          <a:p>
            <a:pPr marL="295910" marR="5080" indent="-283210">
              <a:lnSpc>
                <a:spcPts val="2060"/>
              </a:lnSpc>
              <a:spcBef>
                <a:spcPts val="540"/>
              </a:spcBef>
              <a:buChar char="•"/>
              <a:tabLst>
                <a:tab pos="295275" algn="l"/>
                <a:tab pos="295910" algn="l"/>
              </a:tabLst>
            </a:pP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One-way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southbound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option of Thomasville </a:t>
            </a:r>
            <a:r>
              <a:rPr sz="2100" spc="10" dirty="0">
                <a:solidFill>
                  <a:srgbClr val="BEBEBE"/>
                </a:solidFill>
                <a:latin typeface="Arial"/>
                <a:cs typeface="Arial"/>
              </a:rPr>
              <a:t>Rd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from </a:t>
            </a:r>
            <a:r>
              <a:rPr sz="2100" spc="25" dirty="0">
                <a:solidFill>
                  <a:srgbClr val="BEBEBE"/>
                </a:solidFill>
                <a:latin typeface="Arial"/>
                <a:cs typeface="Arial"/>
              </a:rPr>
              <a:t>N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Gadsden St to </a:t>
            </a:r>
            <a:r>
              <a:rPr sz="2100" dirty="0">
                <a:solidFill>
                  <a:srgbClr val="BEBEBE"/>
                </a:solidFill>
                <a:latin typeface="Arial"/>
                <a:cs typeface="Arial"/>
              </a:rPr>
              <a:t>6</a:t>
            </a:r>
            <a:r>
              <a:rPr sz="2175" baseline="24904" dirty="0">
                <a:solidFill>
                  <a:srgbClr val="BEBEBE"/>
                </a:solidFill>
                <a:latin typeface="Arial"/>
                <a:cs typeface="Arial"/>
              </a:rPr>
              <a:t>th </a:t>
            </a:r>
            <a:r>
              <a:rPr sz="1450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BEBEBE"/>
                </a:solidFill>
                <a:latin typeface="Arial"/>
                <a:cs typeface="Arial"/>
              </a:rPr>
              <a:t>Ave</a:t>
            </a:r>
            <a:endParaRPr sz="2100">
              <a:latin typeface="Arial"/>
              <a:cs typeface="Arial"/>
            </a:endParaRPr>
          </a:p>
          <a:p>
            <a:pPr marL="295910" marR="62230" indent="-283210">
              <a:lnSpc>
                <a:spcPts val="2060"/>
              </a:lnSpc>
              <a:spcBef>
                <a:spcPts val="509"/>
              </a:spcBef>
              <a:buChar char="•"/>
              <a:tabLst>
                <a:tab pos="295275" algn="l"/>
                <a:tab pos="295910" algn="l"/>
              </a:tabLst>
            </a:pP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Thomasville,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Meridian and </a:t>
            </a:r>
            <a:r>
              <a:rPr sz="2100" spc="25" dirty="0">
                <a:solidFill>
                  <a:srgbClr val="BEBEBE"/>
                </a:solidFill>
                <a:latin typeface="Arial"/>
                <a:cs typeface="Arial"/>
              </a:rPr>
              <a:t>N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Gadsden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Roundabout (includes all existing  movements)</a:t>
            </a:r>
            <a:endParaRPr sz="2100">
              <a:latin typeface="Arial"/>
              <a:cs typeface="Arial"/>
            </a:endParaRPr>
          </a:p>
          <a:p>
            <a:pPr marL="295910" marR="570865" indent="-283210">
              <a:lnSpc>
                <a:spcPts val="2060"/>
              </a:lnSpc>
              <a:spcBef>
                <a:spcPts val="535"/>
              </a:spcBef>
              <a:buChar char="•"/>
              <a:tabLst>
                <a:tab pos="295275" algn="l"/>
                <a:tab pos="295910" algn="l"/>
              </a:tabLst>
            </a:pP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Thomasville, Meridian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and </a:t>
            </a:r>
            <a:r>
              <a:rPr sz="2100" spc="25" dirty="0">
                <a:solidFill>
                  <a:srgbClr val="BEBEBE"/>
                </a:solidFill>
                <a:latin typeface="Arial"/>
                <a:cs typeface="Arial"/>
              </a:rPr>
              <a:t>N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Gadsden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Roundabout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(No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Gadsden </a:t>
            </a:r>
            <a:r>
              <a:rPr sz="2100" spc="-5" dirty="0">
                <a:solidFill>
                  <a:srgbClr val="BEBEBE"/>
                </a:solidFill>
                <a:latin typeface="Arial"/>
                <a:cs typeface="Arial"/>
              </a:rPr>
              <a:t>to 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Meridian</a:t>
            </a:r>
            <a:r>
              <a:rPr sz="2100" spc="110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movement)</a:t>
            </a:r>
            <a:endParaRPr sz="2100">
              <a:latin typeface="Arial"/>
              <a:cs typeface="Arial"/>
            </a:endParaRPr>
          </a:p>
          <a:p>
            <a:pPr marL="295910" indent="-283210">
              <a:lnSpc>
                <a:spcPct val="100000"/>
              </a:lnSpc>
              <a:spcBef>
                <a:spcPts val="60"/>
              </a:spcBef>
              <a:buChar char="•"/>
              <a:tabLst>
                <a:tab pos="295910" algn="l"/>
                <a:tab pos="296545" algn="l"/>
              </a:tabLst>
            </a:pPr>
            <a:r>
              <a:rPr sz="2100" spc="-5" dirty="0">
                <a:solidFill>
                  <a:srgbClr val="BEBEBE"/>
                </a:solidFill>
                <a:latin typeface="Arial"/>
                <a:cs typeface="Arial"/>
              </a:rPr>
              <a:t>6</a:t>
            </a:r>
            <a:r>
              <a:rPr sz="2175" spc="-7" baseline="24904" dirty="0">
                <a:solidFill>
                  <a:srgbClr val="BEBEBE"/>
                </a:solidFill>
                <a:latin typeface="Arial"/>
                <a:cs typeface="Arial"/>
              </a:rPr>
              <a:t>th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and </a:t>
            </a:r>
            <a:r>
              <a:rPr sz="2100" spc="-5" dirty="0">
                <a:solidFill>
                  <a:srgbClr val="BEBEBE"/>
                </a:solidFill>
                <a:latin typeface="Arial"/>
                <a:cs typeface="Arial"/>
              </a:rPr>
              <a:t>7</a:t>
            </a:r>
            <a:r>
              <a:rPr sz="2175" spc="-7" baseline="24904" dirty="0">
                <a:solidFill>
                  <a:srgbClr val="BEBEBE"/>
                </a:solidFill>
                <a:latin typeface="Arial"/>
                <a:cs typeface="Arial"/>
              </a:rPr>
              <a:t>th </a:t>
            </a:r>
            <a:r>
              <a:rPr sz="2100" spc="-5" dirty="0">
                <a:solidFill>
                  <a:srgbClr val="BEBEBE"/>
                </a:solidFill>
                <a:latin typeface="Arial"/>
                <a:cs typeface="Arial"/>
              </a:rPr>
              <a:t>Ave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Bi-Directional</a:t>
            </a:r>
            <a:r>
              <a:rPr sz="2100" spc="100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Roadways</a:t>
            </a:r>
            <a:endParaRPr sz="21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476419" y="1283220"/>
            <a:ext cx="1069539" cy="755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69468" y="1596669"/>
            <a:ext cx="4781550" cy="4279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15" dirty="0"/>
              <a:t>Options Being Considered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10059" y="1057668"/>
            <a:ext cx="3462528" cy="56570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71104" y="1648980"/>
            <a:ext cx="497205" cy="695325"/>
          </a:xfrm>
          <a:custGeom>
            <a:avLst/>
            <a:gdLst/>
            <a:ahLst/>
            <a:cxnLst/>
            <a:rect l="l" t="t" r="r" b="b"/>
            <a:pathLst>
              <a:path w="497204" h="695325">
                <a:moveTo>
                  <a:pt x="30479" y="487667"/>
                </a:moveTo>
                <a:lnTo>
                  <a:pt x="0" y="694931"/>
                </a:lnTo>
                <a:lnTo>
                  <a:pt x="182879" y="594347"/>
                </a:lnTo>
                <a:lnTo>
                  <a:pt x="169817" y="585203"/>
                </a:lnTo>
                <a:lnTo>
                  <a:pt x="112775" y="585203"/>
                </a:lnTo>
                <a:lnTo>
                  <a:pt x="63995" y="548627"/>
                </a:lnTo>
                <a:lnTo>
                  <a:pt x="81518" y="523394"/>
                </a:lnTo>
                <a:lnTo>
                  <a:pt x="30479" y="487667"/>
                </a:lnTo>
                <a:close/>
              </a:path>
              <a:path w="497204" h="695325">
                <a:moveTo>
                  <a:pt x="81518" y="523394"/>
                </a:moveTo>
                <a:lnTo>
                  <a:pt x="63995" y="548627"/>
                </a:lnTo>
                <a:lnTo>
                  <a:pt x="112775" y="585203"/>
                </a:lnTo>
                <a:lnTo>
                  <a:pt x="131534" y="558405"/>
                </a:lnTo>
                <a:lnTo>
                  <a:pt x="81518" y="523394"/>
                </a:lnTo>
                <a:close/>
              </a:path>
              <a:path w="497204" h="695325">
                <a:moveTo>
                  <a:pt x="131534" y="558405"/>
                </a:moveTo>
                <a:lnTo>
                  <a:pt x="112775" y="585203"/>
                </a:lnTo>
                <a:lnTo>
                  <a:pt x="169817" y="585203"/>
                </a:lnTo>
                <a:lnTo>
                  <a:pt x="131534" y="558405"/>
                </a:lnTo>
                <a:close/>
              </a:path>
              <a:path w="497204" h="695325">
                <a:moveTo>
                  <a:pt x="444995" y="0"/>
                </a:moveTo>
                <a:lnTo>
                  <a:pt x="81518" y="523394"/>
                </a:lnTo>
                <a:lnTo>
                  <a:pt x="131534" y="558405"/>
                </a:lnTo>
                <a:lnTo>
                  <a:pt x="496811" y="36563"/>
                </a:lnTo>
                <a:lnTo>
                  <a:pt x="444995" y="0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482826" y="3151632"/>
            <a:ext cx="490855" cy="1198245"/>
          </a:xfrm>
          <a:custGeom>
            <a:avLst/>
            <a:gdLst/>
            <a:ahLst/>
            <a:cxnLst/>
            <a:rect l="l" t="t" r="r" b="b"/>
            <a:pathLst>
              <a:path w="490854" h="1198245">
                <a:moveTo>
                  <a:pt x="0" y="987552"/>
                </a:moveTo>
                <a:lnTo>
                  <a:pt x="24396" y="1197851"/>
                </a:lnTo>
                <a:lnTo>
                  <a:pt x="170311" y="1060704"/>
                </a:lnTo>
                <a:lnTo>
                  <a:pt x="106692" y="1060704"/>
                </a:lnTo>
                <a:lnTo>
                  <a:pt x="48768" y="1039368"/>
                </a:lnTo>
                <a:lnTo>
                  <a:pt x="59566" y="1010144"/>
                </a:lnTo>
                <a:lnTo>
                  <a:pt x="0" y="987552"/>
                </a:lnTo>
                <a:close/>
              </a:path>
              <a:path w="490854" h="1198245">
                <a:moveTo>
                  <a:pt x="59566" y="1010144"/>
                </a:moveTo>
                <a:lnTo>
                  <a:pt x="48768" y="1039368"/>
                </a:lnTo>
                <a:lnTo>
                  <a:pt x="106692" y="1060704"/>
                </a:lnTo>
                <a:lnTo>
                  <a:pt x="117285" y="1032036"/>
                </a:lnTo>
                <a:lnTo>
                  <a:pt x="59566" y="1010144"/>
                </a:lnTo>
                <a:close/>
              </a:path>
              <a:path w="490854" h="1198245">
                <a:moveTo>
                  <a:pt x="117285" y="1032036"/>
                </a:moveTo>
                <a:lnTo>
                  <a:pt x="106692" y="1060704"/>
                </a:lnTo>
                <a:lnTo>
                  <a:pt x="170311" y="1060704"/>
                </a:lnTo>
                <a:lnTo>
                  <a:pt x="176796" y="1054608"/>
                </a:lnTo>
                <a:lnTo>
                  <a:pt x="117285" y="1032036"/>
                </a:lnTo>
                <a:close/>
              </a:path>
              <a:path w="490854" h="1198245">
                <a:moveTo>
                  <a:pt x="432816" y="0"/>
                </a:moveTo>
                <a:lnTo>
                  <a:pt x="59566" y="1010144"/>
                </a:lnTo>
                <a:lnTo>
                  <a:pt x="117285" y="1032036"/>
                </a:lnTo>
                <a:lnTo>
                  <a:pt x="490728" y="21336"/>
                </a:lnTo>
                <a:lnTo>
                  <a:pt x="432816" y="0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486018" y="3212592"/>
            <a:ext cx="329565" cy="712470"/>
          </a:xfrm>
          <a:custGeom>
            <a:avLst/>
            <a:gdLst/>
            <a:ahLst/>
            <a:cxnLst/>
            <a:rect l="l" t="t" r="r" b="b"/>
            <a:pathLst>
              <a:path w="329565" h="712470">
                <a:moveTo>
                  <a:pt x="59529" y="580942"/>
                </a:moveTo>
                <a:lnTo>
                  <a:pt x="21205" y="597420"/>
                </a:lnTo>
                <a:lnTo>
                  <a:pt x="0" y="641556"/>
                </a:lnTo>
                <a:lnTo>
                  <a:pt x="238" y="654939"/>
                </a:lnTo>
                <a:lnTo>
                  <a:pt x="17007" y="690043"/>
                </a:lnTo>
                <a:lnTo>
                  <a:pt x="54721" y="710184"/>
                </a:lnTo>
                <a:lnTo>
                  <a:pt x="73002" y="712470"/>
                </a:lnTo>
                <a:lnTo>
                  <a:pt x="82142" y="711898"/>
                </a:lnTo>
                <a:lnTo>
                  <a:pt x="91284" y="710184"/>
                </a:lnTo>
                <a:lnTo>
                  <a:pt x="99909" y="709088"/>
                </a:lnTo>
                <a:lnTo>
                  <a:pt x="107672" y="705994"/>
                </a:lnTo>
                <a:lnTo>
                  <a:pt x="114860" y="701188"/>
                </a:lnTo>
                <a:lnTo>
                  <a:pt x="121764" y="694956"/>
                </a:lnTo>
                <a:lnTo>
                  <a:pt x="122685" y="693812"/>
                </a:lnTo>
                <a:lnTo>
                  <a:pt x="82905" y="693812"/>
                </a:lnTo>
                <a:lnTo>
                  <a:pt x="72144" y="693575"/>
                </a:lnTo>
                <a:lnTo>
                  <a:pt x="27395" y="675608"/>
                </a:lnTo>
                <a:lnTo>
                  <a:pt x="16243" y="650752"/>
                </a:lnTo>
                <a:lnTo>
                  <a:pt x="16483" y="642653"/>
                </a:lnTo>
                <a:lnTo>
                  <a:pt x="18157" y="633984"/>
                </a:lnTo>
                <a:lnTo>
                  <a:pt x="24253" y="615708"/>
                </a:lnTo>
                <a:lnTo>
                  <a:pt x="30349" y="612648"/>
                </a:lnTo>
                <a:lnTo>
                  <a:pt x="35438" y="608173"/>
                </a:lnTo>
                <a:lnTo>
                  <a:pt x="41387" y="604272"/>
                </a:lnTo>
                <a:lnTo>
                  <a:pt x="47910" y="601514"/>
                </a:lnTo>
                <a:lnTo>
                  <a:pt x="54721" y="600468"/>
                </a:lnTo>
                <a:lnTo>
                  <a:pt x="61577" y="599230"/>
                </a:lnTo>
                <a:lnTo>
                  <a:pt x="116747" y="599230"/>
                </a:lnTo>
                <a:lnTo>
                  <a:pt x="114384" y="597217"/>
                </a:lnTo>
                <a:lnTo>
                  <a:pt x="78665" y="583032"/>
                </a:lnTo>
                <a:lnTo>
                  <a:pt x="68811" y="581417"/>
                </a:lnTo>
                <a:lnTo>
                  <a:pt x="59529" y="580942"/>
                </a:lnTo>
                <a:close/>
              </a:path>
              <a:path w="329565" h="712470">
                <a:moveTo>
                  <a:pt x="116747" y="599230"/>
                </a:moveTo>
                <a:lnTo>
                  <a:pt x="61577" y="599230"/>
                </a:lnTo>
                <a:lnTo>
                  <a:pt x="68430" y="599705"/>
                </a:lnTo>
                <a:lnTo>
                  <a:pt x="75284" y="601320"/>
                </a:lnTo>
                <a:lnTo>
                  <a:pt x="82140" y="603504"/>
                </a:lnTo>
                <a:lnTo>
                  <a:pt x="94718" y="606839"/>
                </a:lnTo>
                <a:lnTo>
                  <a:pt x="105005" y="611890"/>
                </a:lnTo>
                <a:lnTo>
                  <a:pt x="126003" y="652273"/>
                </a:lnTo>
                <a:lnTo>
                  <a:pt x="124812" y="661416"/>
                </a:lnTo>
                <a:lnTo>
                  <a:pt x="92528" y="692331"/>
                </a:lnTo>
                <a:lnTo>
                  <a:pt x="82905" y="693812"/>
                </a:lnTo>
                <a:lnTo>
                  <a:pt x="122685" y="693812"/>
                </a:lnTo>
                <a:lnTo>
                  <a:pt x="139207" y="655796"/>
                </a:lnTo>
                <a:lnTo>
                  <a:pt x="141303" y="639603"/>
                </a:lnTo>
                <a:lnTo>
                  <a:pt x="140065" y="630936"/>
                </a:lnTo>
                <a:lnTo>
                  <a:pt x="137207" y="622368"/>
                </a:lnTo>
                <a:lnTo>
                  <a:pt x="133205" y="614938"/>
                </a:lnTo>
                <a:lnTo>
                  <a:pt x="128058" y="608649"/>
                </a:lnTo>
                <a:lnTo>
                  <a:pt x="121764" y="603504"/>
                </a:lnTo>
                <a:lnTo>
                  <a:pt x="116747" y="599230"/>
                </a:lnTo>
                <a:close/>
              </a:path>
              <a:path w="329565" h="712470">
                <a:moveTo>
                  <a:pt x="66913" y="542556"/>
                </a:moveTo>
                <a:lnTo>
                  <a:pt x="63865" y="557784"/>
                </a:lnTo>
                <a:lnTo>
                  <a:pt x="158340" y="582180"/>
                </a:lnTo>
                <a:lnTo>
                  <a:pt x="161388" y="566928"/>
                </a:lnTo>
                <a:lnTo>
                  <a:pt x="109572" y="551688"/>
                </a:lnTo>
                <a:lnTo>
                  <a:pt x="97393" y="548640"/>
                </a:lnTo>
                <a:lnTo>
                  <a:pt x="91284" y="545604"/>
                </a:lnTo>
                <a:lnTo>
                  <a:pt x="82140" y="545604"/>
                </a:lnTo>
                <a:lnTo>
                  <a:pt x="66913" y="542556"/>
                </a:lnTo>
                <a:close/>
              </a:path>
              <a:path w="329565" h="712470">
                <a:moveTo>
                  <a:pt x="112620" y="487692"/>
                </a:moveTo>
                <a:lnTo>
                  <a:pt x="91284" y="487692"/>
                </a:lnTo>
                <a:lnTo>
                  <a:pt x="85188" y="493776"/>
                </a:lnTo>
                <a:lnTo>
                  <a:pt x="79092" y="496824"/>
                </a:lnTo>
                <a:lnTo>
                  <a:pt x="76044" y="499872"/>
                </a:lnTo>
                <a:lnTo>
                  <a:pt x="76044" y="505980"/>
                </a:lnTo>
                <a:lnTo>
                  <a:pt x="72996" y="512064"/>
                </a:lnTo>
                <a:lnTo>
                  <a:pt x="71853" y="521165"/>
                </a:lnTo>
                <a:lnTo>
                  <a:pt x="72996" y="529977"/>
                </a:lnTo>
                <a:lnTo>
                  <a:pt x="76425" y="538217"/>
                </a:lnTo>
                <a:lnTo>
                  <a:pt x="82140" y="545604"/>
                </a:lnTo>
                <a:lnTo>
                  <a:pt x="91284" y="545604"/>
                </a:lnTo>
                <a:lnTo>
                  <a:pt x="85188" y="533400"/>
                </a:lnTo>
                <a:lnTo>
                  <a:pt x="85188" y="518160"/>
                </a:lnTo>
                <a:lnTo>
                  <a:pt x="88236" y="515112"/>
                </a:lnTo>
                <a:lnTo>
                  <a:pt x="88236" y="512064"/>
                </a:lnTo>
                <a:lnTo>
                  <a:pt x="94345" y="505980"/>
                </a:lnTo>
                <a:lnTo>
                  <a:pt x="97393" y="505980"/>
                </a:lnTo>
                <a:lnTo>
                  <a:pt x="100441" y="502932"/>
                </a:lnTo>
                <a:lnTo>
                  <a:pt x="168113" y="502932"/>
                </a:lnTo>
                <a:lnTo>
                  <a:pt x="121764" y="490728"/>
                </a:lnTo>
                <a:lnTo>
                  <a:pt x="112620" y="487692"/>
                </a:lnTo>
                <a:close/>
              </a:path>
              <a:path w="329565" h="712470">
                <a:moveTo>
                  <a:pt x="168113" y="502932"/>
                </a:moveTo>
                <a:lnTo>
                  <a:pt x="109572" y="502932"/>
                </a:lnTo>
                <a:lnTo>
                  <a:pt x="115668" y="505980"/>
                </a:lnTo>
                <a:lnTo>
                  <a:pt x="173593" y="521220"/>
                </a:lnTo>
                <a:lnTo>
                  <a:pt x="179689" y="505980"/>
                </a:lnTo>
                <a:lnTo>
                  <a:pt x="168113" y="502932"/>
                </a:lnTo>
                <a:close/>
              </a:path>
              <a:path w="329565" h="712470">
                <a:moveTo>
                  <a:pt x="137394" y="385194"/>
                </a:moveTo>
                <a:lnTo>
                  <a:pt x="100724" y="409003"/>
                </a:lnTo>
                <a:lnTo>
                  <a:pt x="96203" y="426732"/>
                </a:lnTo>
                <a:lnTo>
                  <a:pt x="97012" y="435868"/>
                </a:lnTo>
                <a:lnTo>
                  <a:pt x="126199" y="472156"/>
                </a:lnTo>
                <a:lnTo>
                  <a:pt x="157962" y="477393"/>
                </a:lnTo>
                <a:lnTo>
                  <a:pt x="167442" y="475916"/>
                </a:lnTo>
                <a:lnTo>
                  <a:pt x="176641" y="472440"/>
                </a:lnTo>
                <a:lnTo>
                  <a:pt x="183396" y="467254"/>
                </a:lnTo>
                <a:lnTo>
                  <a:pt x="189584" y="460633"/>
                </a:lnTo>
                <a:lnTo>
                  <a:pt x="189817" y="460248"/>
                </a:lnTo>
                <a:lnTo>
                  <a:pt x="146148" y="460248"/>
                </a:lnTo>
                <a:lnTo>
                  <a:pt x="147738" y="454152"/>
                </a:lnTo>
                <a:lnTo>
                  <a:pt x="130921" y="454152"/>
                </a:lnTo>
                <a:lnTo>
                  <a:pt x="118716" y="448068"/>
                </a:lnTo>
                <a:lnTo>
                  <a:pt x="115668" y="441960"/>
                </a:lnTo>
                <a:lnTo>
                  <a:pt x="109577" y="435868"/>
                </a:lnTo>
                <a:lnTo>
                  <a:pt x="109572" y="429780"/>
                </a:lnTo>
                <a:lnTo>
                  <a:pt x="112620" y="420624"/>
                </a:lnTo>
                <a:lnTo>
                  <a:pt x="112620" y="411492"/>
                </a:lnTo>
                <a:lnTo>
                  <a:pt x="118716" y="408444"/>
                </a:lnTo>
                <a:lnTo>
                  <a:pt x="127860" y="402336"/>
                </a:lnTo>
                <a:lnTo>
                  <a:pt x="161258" y="402336"/>
                </a:lnTo>
                <a:lnTo>
                  <a:pt x="164436" y="390156"/>
                </a:lnTo>
                <a:lnTo>
                  <a:pt x="161388" y="387108"/>
                </a:lnTo>
                <a:lnTo>
                  <a:pt x="158340" y="387108"/>
                </a:lnTo>
                <a:lnTo>
                  <a:pt x="147441" y="385434"/>
                </a:lnTo>
                <a:lnTo>
                  <a:pt x="137394" y="385194"/>
                </a:lnTo>
                <a:close/>
              </a:path>
              <a:path w="329565" h="712470">
                <a:moveTo>
                  <a:pt x="179689" y="393204"/>
                </a:moveTo>
                <a:lnTo>
                  <a:pt x="170545" y="408444"/>
                </a:lnTo>
                <a:lnTo>
                  <a:pt x="176641" y="414528"/>
                </a:lnTo>
                <a:lnTo>
                  <a:pt x="182737" y="417576"/>
                </a:lnTo>
                <a:lnTo>
                  <a:pt x="182737" y="423672"/>
                </a:lnTo>
                <a:lnTo>
                  <a:pt x="185765" y="426725"/>
                </a:lnTo>
                <a:lnTo>
                  <a:pt x="185772" y="438912"/>
                </a:lnTo>
                <a:lnTo>
                  <a:pt x="182737" y="448068"/>
                </a:lnTo>
                <a:lnTo>
                  <a:pt x="176641" y="454152"/>
                </a:lnTo>
                <a:lnTo>
                  <a:pt x="164436" y="460248"/>
                </a:lnTo>
                <a:lnTo>
                  <a:pt x="189817" y="460248"/>
                </a:lnTo>
                <a:lnTo>
                  <a:pt x="194630" y="452296"/>
                </a:lnTo>
                <a:lnTo>
                  <a:pt x="197964" y="441960"/>
                </a:lnTo>
                <a:lnTo>
                  <a:pt x="199678" y="435102"/>
                </a:lnTo>
                <a:lnTo>
                  <a:pt x="200250" y="428244"/>
                </a:lnTo>
                <a:lnTo>
                  <a:pt x="199678" y="421386"/>
                </a:lnTo>
                <a:lnTo>
                  <a:pt x="197964" y="414528"/>
                </a:lnTo>
                <a:lnTo>
                  <a:pt x="194678" y="408194"/>
                </a:lnTo>
                <a:lnTo>
                  <a:pt x="189965" y="402718"/>
                </a:lnTo>
                <a:lnTo>
                  <a:pt x="179689" y="393204"/>
                </a:lnTo>
                <a:close/>
              </a:path>
              <a:path w="329565" h="712470">
                <a:moveTo>
                  <a:pt x="161258" y="402336"/>
                </a:moveTo>
                <a:lnTo>
                  <a:pt x="146148" y="402336"/>
                </a:lnTo>
                <a:lnTo>
                  <a:pt x="130921" y="454152"/>
                </a:lnTo>
                <a:lnTo>
                  <a:pt x="147738" y="454152"/>
                </a:lnTo>
                <a:lnTo>
                  <a:pt x="161258" y="402336"/>
                </a:lnTo>
                <a:close/>
              </a:path>
              <a:path w="329565" h="712470">
                <a:moveTo>
                  <a:pt x="161388" y="185928"/>
                </a:moveTo>
                <a:lnTo>
                  <a:pt x="158340" y="201180"/>
                </a:lnTo>
                <a:lnTo>
                  <a:pt x="210169" y="231648"/>
                </a:lnTo>
                <a:lnTo>
                  <a:pt x="225396" y="240804"/>
                </a:lnTo>
                <a:lnTo>
                  <a:pt x="149196" y="240804"/>
                </a:lnTo>
                <a:lnTo>
                  <a:pt x="143113" y="259092"/>
                </a:lnTo>
                <a:lnTo>
                  <a:pt x="194916" y="289560"/>
                </a:lnTo>
                <a:lnTo>
                  <a:pt x="213217" y="298716"/>
                </a:lnTo>
                <a:lnTo>
                  <a:pt x="133969" y="298716"/>
                </a:lnTo>
                <a:lnTo>
                  <a:pt x="127860" y="313956"/>
                </a:lnTo>
                <a:lnTo>
                  <a:pt x="231492" y="310908"/>
                </a:lnTo>
                <a:lnTo>
                  <a:pt x="234540" y="295668"/>
                </a:lnTo>
                <a:lnTo>
                  <a:pt x="167484" y="256044"/>
                </a:lnTo>
                <a:lnTo>
                  <a:pt x="243684" y="256044"/>
                </a:lnTo>
                <a:lnTo>
                  <a:pt x="249793" y="240804"/>
                </a:lnTo>
                <a:lnTo>
                  <a:pt x="161388" y="185928"/>
                </a:lnTo>
                <a:close/>
              </a:path>
              <a:path w="329565" h="712470">
                <a:moveTo>
                  <a:pt x="280260" y="121932"/>
                </a:moveTo>
                <a:lnTo>
                  <a:pt x="204060" y="121932"/>
                </a:lnTo>
                <a:lnTo>
                  <a:pt x="210169" y="124980"/>
                </a:lnTo>
                <a:lnTo>
                  <a:pt x="216265" y="124980"/>
                </a:lnTo>
                <a:lnTo>
                  <a:pt x="216217" y="131880"/>
                </a:lnTo>
                <a:lnTo>
                  <a:pt x="215884" y="139071"/>
                </a:lnTo>
                <a:lnTo>
                  <a:pt x="214979" y="146833"/>
                </a:lnTo>
                <a:lnTo>
                  <a:pt x="213217" y="155448"/>
                </a:lnTo>
                <a:lnTo>
                  <a:pt x="213217" y="182892"/>
                </a:lnTo>
                <a:lnTo>
                  <a:pt x="216265" y="188976"/>
                </a:lnTo>
                <a:lnTo>
                  <a:pt x="228444" y="201180"/>
                </a:lnTo>
                <a:lnTo>
                  <a:pt x="234540" y="201180"/>
                </a:lnTo>
                <a:lnTo>
                  <a:pt x="240636" y="204216"/>
                </a:lnTo>
                <a:lnTo>
                  <a:pt x="249793" y="201180"/>
                </a:lnTo>
                <a:lnTo>
                  <a:pt x="261972" y="195072"/>
                </a:lnTo>
                <a:lnTo>
                  <a:pt x="265020" y="185928"/>
                </a:lnTo>
                <a:lnTo>
                  <a:pt x="240636" y="185928"/>
                </a:lnTo>
                <a:lnTo>
                  <a:pt x="237588" y="182892"/>
                </a:lnTo>
                <a:lnTo>
                  <a:pt x="231492" y="182892"/>
                </a:lnTo>
                <a:lnTo>
                  <a:pt x="231492" y="179844"/>
                </a:lnTo>
                <a:lnTo>
                  <a:pt x="228444" y="176784"/>
                </a:lnTo>
                <a:lnTo>
                  <a:pt x="228444" y="170688"/>
                </a:lnTo>
                <a:lnTo>
                  <a:pt x="225396" y="167640"/>
                </a:lnTo>
                <a:lnTo>
                  <a:pt x="225396" y="164604"/>
                </a:lnTo>
                <a:lnTo>
                  <a:pt x="228444" y="158508"/>
                </a:lnTo>
                <a:lnTo>
                  <a:pt x="228444" y="128016"/>
                </a:lnTo>
                <a:lnTo>
                  <a:pt x="279042" y="128016"/>
                </a:lnTo>
                <a:lnTo>
                  <a:pt x="280260" y="121932"/>
                </a:lnTo>
                <a:close/>
              </a:path>
              <a:path w="329565" h="712470">
                <a:moveTo>
                  <a:pt x="213217" y="106692"/>
                </a:moveTo>
                <a:lnTo>
                  <a:pt x="194916" y="106692"/>
                </a:lnTo>
                <a:lnTo>
                  <a:pt x="191868" y="109728"/>
                </a:lnTo>
                <a:lnTo>
                  <a:pt x="188820" y="109728"/>
                </a:lnTo>
                <a:lnTo>
                  <a:pt x="185772" y="112776"/>
                </a:lnTo>
                <a:lnTo>
                  <a:pt x="182737" y="118872"/>
                </a:lnTo>
                <a:lnTo>
                  <a:pt x="179689" y="121932"/>
                </a:lnTo>
                <a:lnTo>
                  <a:pt x="176641" y="128016"/>
                </a:lnTo>
                <a:lnTo>
                  <a:pt x="170545" y="146316"/>
                </a:lnTo>
                <a:lnTo>
                  <a:pt x="170545" y="164604"/>
                </a:lnTo>
                <a:lnTo>
                  <a:pt x="176641" y="176784"/>
                </a:lnTo>
                <a:lnTo>
                  <a:pt x="179689" y="179844"/>
                </a:lnTo>
                <a:lnTo>
                  <a:pt x="191868" y="185928"/>
                </a:lnTo>
                <a:lnTo>
                  <a:pt x="197964" y="170688"/>
                </a:lnTo>
                <a:lnTo>
                  <a:pt x="191868" y="167640"/>
                </a:lnTo>
                <a:lnTo>
                  <a:pt x="185772" y="161556"/>
                </a:lnTo>
                <a:lnTo>
                  <a:pt x="182737" y="155448"/>
                </a:lnTo>
                <a:lnTo>
                  <a:pt x="185772" y="149352"/>
                </a:lnTo>
                <a:lnTo>
                  <a:pt x="185772" y="143268"/>
                </a:lnTo>
                <a:lnTo>
                  <a:pt x="188820" y="134112"/>
                </a:lnTo>
                <a:lnTo>
                  <a:pt x="191868" y="128016"/>
                </a:lnTo>
                <a:lnTo>
                  <a:pt x="197964" y="124980"/>
                </a:lnTo>
                <a:lnTo>
                  <a:pt x="201012" y="121932"/>
                </a:lnTo>
                <a:lnTo>
                  <a:pt x="268068" y="121932"/>
                </a:lnTo>
                <a:lnTo>
                  <a:pt x="264641" y="121406"/>
                </a:lnTo>
                <a:lnTo>
                  <a:pt x="250928" y="118064"/>
                </a:lnTo>
                <a:lnTo>
                  <a:pt x="240636" y="115824"/>
                </a:lnTo>
                <a:lnTo>
                  <a:pt x="219313" y="109728"/>
                </a:lnTo>
                <a:lnTo>
                  <a:pt x="213217" y="106692"/>
                </a:lnTo>
                <a:close/>
              </a:path>
              <a:path w="329565" h="712470">
                <a:moveTo>
                  <a:pt x="279042" y="128016"/>
                </a:moveTo>
                <a:lnTo>
                  <a:pt x="228444" y="128016"/>
                </a:lnTo>
                <a:lnTo>
                  <a:pt x="240636" y="134112"/>
                </a:lnTo>
                <a:lnTo>
                  <a:pt x="246745" y="134112"/>
                </a:lnTo>
                <a:lnTo>
                  <a:pt x="252841" y="140220"/>
                </a:lnTo>
                <a:lnTo>
                  <a:pt x="258937" y="152400"/>
                </a:lnTo>
                <a:lnTo>
                  <a:pt x="258937" y="167640"/>
                </a:lnTo>
                <a:lnTo>
                  <a:pt x="255889" y="176784"/>
                </a:lnTo>
                <a:lnTo>
                  <a:pt x="246745" y="185928"/>
                </a:lnTo>
                <a:lnTo>
                  <a:pt x="265020" y="185928"/>
                </a:lnTo>
                <a:lnTo>
                  <a:pt x="268068" y="176784"/>
                </a:lnTo>
                <a:lnTo>
                  <a:pt x="271116" y="170688"/>
                </a:lnTo>
                <a:lnTo>
                  <a:pt x="271116" y="152400"/>
                </a:lnTo>
                <a:lnTo>
                  <a:pt x="268068" y="146316"/>
                </a:lnTo>
                <a:lnTo>
                  <a:pt x="265020" y="137160"/>
                </a:lnTo>
                <a:lnTo>
                  <a:pt x="277212" y="137160"/>
                </a:lnTo>
                <a:lnTo>
                  <a:pt x="279042" y="128016"/>
                </a:lnTo>
                <a:close/>
              </a:path>
              <a:path w="329565" h="712470">
                <a:moveTo>
                  <a:pt x="316836" y="76200"/>
                </a:moveTo>
                <a:lnTo>
                  <a:pt x="295513" y="76200"/>
                </a:lnTo>
                <a:lnTo>
                  <a:pt x="298548" y="79248"/>
                </a:lnTo>
                <a:lnTo>
                  <a:pt x="304644" y="82308"/>
                </a:lnTo>
                <a:lnTo>
                  <a:pt x="310740" y="88404"/>
                </a:lnTo>
                <a:lnTo>
                  <a:pt x="310740" y="91440"/>
                </a:lnTo>
                <a:lnTo>
                  <a:pt x="313788" y="94488"/>
                </a:lnTo>
                <a:lnTo>
                  <a:pt x="310740" y="97536"/>
                </a:lnTo>
                <a:lnTo>
                  <a:pt x="310740" y="103644"/>
                </a:lnTo>
                <a:lnTo>
                  <a:pt x="307692" y="106692"/>
                </a:lnTo>
                <a:lnTo>
                  <a:pt x="307692" y="109728"/>
                </a:lnTo>
                <a:lnTo>
                  <a:pt x="322945" y="112776"/>
                </a:lnTo>
                <a:lnTo>
                  <a:pt x="325993" y="109728"/>
                </a:lnTo>
                <a:lnTo>
                  <a:pt x="325993" y="106692"/>
                </a:lnTo>
                <a:lnTo>
                  <a:pt x="329041" y="103644"/>
                </a:lnTo>
                <a:lnTo>
                  <a:pt x="329041" y="94488"/>
                </a:lnTo>
                <a:lnTo>
                  <a:pt x="325993" y="88404"/>
                </a:lnTo>
                <a:lnTo>
                  <a:pt x="325993" y="85356"/>
                </a:lnTo>
                <a:lnTo>
                  <a:pt x="322945" y="79248"/>
                </a:lnTo>
                <a:lnTo>
                  <a:pt x="316836" y="76200"/>
                </a:lnTo>
                <a:close/>
              </a:path>
              <a:path w="329565" h="712470">
                <a:moveTo>
                  <a:pt x="213217" y="0"/>
                </a:moveTo>
                <a:lnTo>
                  <a:pt x="207121" y="15240"/>
                </a:lnTo>
                <a:lnTo>
                  <a:pt x="258937" y="51816"/>
                </a:lnTo>
                <a:lnTo>
                  <a:pt x="271116" y="57912"/>
                </a:lnTo>
                <a:lnTo>
                  <a:pt x="277212" y="64020"/>
                </a:lnTo>
                <a:lnTo>
                  <a:pt x="252841" y="64020"/>
                </a:lnTo>
                <a:lnTo>
                  <a:pt x="194916" y="70116"/>
                </a:lnTo>
                <a:lnTo>
                  <a:pt x="188820" y="85356"/>
                </a:lnTo>
                <a:lnTo>
                  <a:pt x="292465" y="76200"/>
                </a:lnTo>
                <a:lnTo>
                  <a:pt x="316836" y="76200"/>
                </a:lnTo>
                <a:lnTo>
                  <a:pt x="307692" y="67068"/>
                </a:lnTo>
                <a:lnTo>
                  <a:pt x="298548" y="60960"/>
                </a:lnTo>
                <a:lnTo>
                  <a:pt x="213217" y="0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382000" y="2295169"/>
            <a:ext cx="189230" cy="798830"/>
          </a:xfrm>
          <a:custGeom>
            <a:avLst/>
            <a:gdLst/>
            <a:ahLst/>
            <a:cxnLst/>
            <a:rect l="l" t="t" r="r" b="b"/>
            <a:pathLst>
              <a:path w="189229" h="798830">
                <a:moveTo>
                  <a:pt x="63560" y="186940"/>
                </a:moveTo>
                <a:lnTo>
                  <a:pt x="54864" y="798563"/>
                </a:lnTo>
                <a:lnTo>
                  <a:pt x="115824" y="798563"/>
                </a:lnTo>
                <a:lnTo>
                  <a:pt x="127387" y="187970"/>
                </a:lnTo>
                <a:lnTo>
                  <a:pt x="63560" y="186940"/>
                </a:lnTo>
                <a:close/>
              </a:path>
              <a:path w="189229" h="798830">
                <a:moveTo>
                  <a:pt x="172741" y="155435"/>
                </a:moveTo>
                <a:lnTo>
                  <a:pt x="128003" y="155435"/>
                </a:lnTo>
                <a:lnTo>
                  <a:pt x="127387" y="187970"/>
                </a:lnTo>
                <a:lnTo>
                  <a:pt x="188963" y="188963"/>
                </a:lnTo>
                <a:lnTo>
                  <a:pt x="172741" y="155435"/>
                </a:lnTo>
                <a:close/>
              </a:path>
              <a:path w="189229" h="798830">
                <a:moveTo>
                  <a:pt x="128003" y="155435"/>
                </a:moveTo>
                <a:lnTo>
                  <a:pt x="64008" y="155435"/>
                </a:lnTo>
                <a:lnTo>
                  <a:pt x="63560" y="186940"/>
                </a:lnTo>
                <a:lnTo>
                  <a:pt x="127387" y="187970"/>
                </a:lnTo>
                <a:lnTo>
                  <a:pt x="128003" y="155435"/>
                </a:lnTo>
                <a:close/>
              </a:path>
              <a:path w="189229" h="798830">
                <a:moveTo>
                  <a:pt x="97536" y="0"/>
                </a:moveTo>
                <a:lnTo>
                  <a:pt x="0" y="185915"/>
                </a:lnTo>
                <a:lnTo>
                  <a:pt x="63560" y="186940"/>
                </a:lnTo>
                <a:lnTo>
                  <a:pt x="64008" y="155435"/>
                </a:lnTo>
                <a:lnTo>
                  <a:pt x="172741" y="155435"/>
                </a:lnTo>
                <a:lnTo>
                  <a:pt x="97536" y="0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915899" y="4626864"/>
            <a:ext cx="487680" cy="1198245"/>
          </a:xfrm>
          <a:custGeom>
            <a:avLst/>
            <a:gdLst/>
            <a:ahLst/>
            <a:cxnLst/>
            <a:rect l="l" t="t" r="r" b="b"/>
            <a:pathLst>
              <a:path w="487679" h="1198245">
                <a:moveTo>
                  <a:pt x="0" y="990600"/>
                </a:moveTo>
                <a:lnTo>
                  <a:pt x="21348" y="1197851"/>
                </a:lnTo>
                <a:lnTo>
                  <a:pt x="166874" y="1063739"/>
                </a:lnTo>
                <a:lnTo>
                  <a:pt x="106692" y="1063739"/>
                </a:lnTo>
                <a:lnTo>
                  <a:pt x="45720" y="1039355"/>
                </a:lnTo>
                <a:lnTo>
                  <a:pt x="56216" y="1010948"/>
                </a:lnTo>
                <a:lnTo>
                  <a:pt x="0" y="990600"/>
                </a:lnTo>
                <a:close/>
              </a:path>
              <a:path w="487679" h="1198245">
                <a:moveTo>
                  <a:pt x="56216" y="1010948"/>
                </a:moveTo>
                <a:lnTo>
                  <a:pt x="45720" y="1039355"/>
                </a:lnTo>
                <a:lnTo>
                  <a:pt x="106692" y="1063739"/>
                </a:lnTo>
                <a:lnTo>
                  <a:pt x="117863" y="1033263"/>
                </a:lnTo>
                <a:lnTo>
                  <a:pt x="56216" y="1010948"/>
                </a:lnTo>
                <a:close/>
              </a:path>
              <a:path w="487679" h="1198245">
                <a:moveTo>
                  <a:pt x="117863" y="1033263"/>
                </a:moveTo>
                <a:lnTo>
                  <a:pt x="106692" y="1063739"/>
                </a:lnTo>
                <a:lnTo>
                  <a:pt x="166874" y="1063739"/>
                </a:lnTo>
                <a:lnTo>
                  <a:pt x="176796" y="1054595"/>
                </a:lnTo>
                <a:lnTo>
                  <a:pt x="117863" y="1033263"/>
                </a:lnTo>
                <a:close/>
              </a:path>
              <a:path w="487679" h="1198245">
                <a:moveTo>
                  <a:pt x="429768" y="0"/>
                </a:moveTo>
                <a:lnTo>
                  <a:pt x="56216" y="1010948"/>
                </a:lnTo>
                <a:lnTo>
                  <a:pt x="117863" y="1033263"/>
                </a:lnTo>
                <a:lnTo>
                  <a:pt x="487667" y="24384"/>
                </a:lnTo>
                <a:lnTo>
                  <a:pt x="429768" y="0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47459" y="3578364"/>
            <a:ext cx="4517123" cy="27035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94931" y="1127772"/>
            <a:ext cx="4014216" cy="20360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65747" y="3188207"/>
            <a:ext cx="4465320" cy="329565"/>
          </a:xfrm>
          <a:custGeom>
            <a:avLst/>
            <a:gdLst/>
            <a:ahLst/>
            <a:cxnLst/>
            <a:rect l="l" t="t" r="r" b="b"/>
            <a:pathLst>
              <a:path w="4465320" h="329564">
                <a:moveTo>
                  <a:pt x="4459211" y="0"/>
                </a:moveTo>
                <a:lnTo>
                  <a:pt x="6096" y="0"/>
                </a:lnTo>
                <a:lnTo>
                  <a:pt x="0" y="6095"/>
                </a:lnTo>
                <a:lnTo>
                  <a:pt x="0" y="323087"/>
                </a:lnTo>
                <a:lnTo>
                  <a:pt x="6096" y="329171"/>
                </a:lnTo>
                <a:lnTo>
                  <a:pt x="4459211" y="329171"/>
                </a:lnTo>
                <a:lnTo>
                  <a:pt x="4465307" y="323087"/>
                </a:lnTo>
                <a:lnTo>
                  <a:pt x="4465307" y="316991"/>
                </a:lnTo>
                <a:lnTo>
                  <a:pt x="24384" y="316991"/>
                </a:lnTo>
                <a:lnTo>
                  <a:pt x="12192" y="304787"/>
                </a:lnTo>
                <a:lnTo>
                  <a:pt x="24384" y="304787"/>
                </a:lnTo>
                <a:lnTo>
                  <a:pt x="24384" y="24371"/>
                </a:lnTo>
                <a:lnTo>
                  <a:pt x="12191" y="24371"/>
                </a:lnTo>
                <a:lnTo>
                  <a:pt x="24384" y="12191"/>
                </a:lnTo>
                <a:lnTo>
                  <a:pt x="4465307" y="12191"/>
                </a:lnTo>
                <a:lnTo>
                  <a:pt x="4465307" y="6095"/>
                </a:lnTo>
                <a:lnTo>
                  <a:pt x="4459211" y="0"/>
                </a:lnTo>
                <a:close/>
              </a:path>
              <a:path w="4465320" h="329564">
                <a:moveTo>
                  <a:pt x="24384" y="304787"/>
                </a:moveTo>
                <a:lnTo>
                  <a:pt x="12192" y="304787"/>
                </a:lnTo>
                <a:lnTo>
                  <a:pt x="24384" y="316991"/>
                </a:lnTo>
                <a:lnTo>
                  <a:pt x="24384" y="304787"/>
                </a:lnTo>
                <a:close/>
              </a:path>
              <a:path w="4465320" h="329564">
                <a:moveTo>
                  <a:pt x="4440923" y="304787"/>
                </a:moveTo>
                <a:lnTo>
                  <a:pt x="24384" y="304787"/>
                </a:lnTo>
                <a:lnTo>
                  <a:pt x="24384" y="316991"/>
                </a:lnTo>
                <a:lnTo>
                  <a:pt x="4440923" y="316991"/>
                </a:lnTo>
                <a:lnTo>
                  <a:pt x="4440923" y="304787"/>
                </a:lnTo>
                <a:close/>
              </a:path>
              <a:path w="4465320" h="329564">
                <a:moveTo>
                  <a:pt x="4440923" y="12191"/>
                </a:moveTo>
                <a:lnTo>
                  <a:pt x="4440923" y="316991"/>
                </a:lnTo>
                <a:lnTo>
                  <a:pt x="4453115" y="304787"/>
                </a:lnTo>
                <a:lnTo>
                  <a:pt x="4465307" y="304787"/>
                </a:lnTo>
                <a:lnTo>
                  <a:pt x="4465307" y="24371"/>
                </a:lnTo>
                <a:lnTo>
                  <a:pt x="4453115" y="24371"/>
                </a:lnTo>
                <a:lnTo>
                  <a:pt x="4440923" y="12191"/>
                </a:lnTo>
                <a:close/>
              </a:path>
              <a:path w="4465320" h="329564">
                <a:moveTo>
                  <a:pt x="4465307" y="304787"/>
                </a:moveTo>
                <a:lnTo>
                  <a:pt x="4453115" y="304787"/>
                </a:lnTo>
                <a:lnTo>
                  <a:pt x="4440923" y="316991"/>
                </a:lnTo>
                <a:lnTo>
                  <a:pt x="4465307" y="316991"/>
                </a:lnTo>
                <a:lnTo>
                  <a:pt x="4465307" y="304787"/>
                </a:lnTo>
                <a:close/>
              </a:path>
              <a:path w="4465320" h="329564">
                <a:moveTo>
                  <a:pt x="24384" y="12191"/>
                </a:moveTo>
                <a:lnTo>
                  <a:pt x="12191" y="24371"/>
                </a:lnTo>
                <a:lnTo>
                  <a:pt x="24384" y="24371"/>
                </a:lnTo>
                <a:lnTo>
                  <a:pt x="24384" y="12191"/>
                </a:lnTo>
                <a:close/>
              </a:path>
              <a:path w="4465320" h="329564">
                <a:moveTo>
                  <a:pt x="4440923" y="12191"/>
                </a:moveTo>
                <a:lnTo>
                  <a:pt x="24384" y="12191"/>
                </a:lnTo>
                <a:lnTo>
                  <a:pt x="24384" y="24371"/>
                </a:lnTo>
                <a:lnTo>
                  <a:pt x="4440923" y="24371"/>
                </a:lnTo>
                <a:lnTo>
                  <a:pt x="4440923" y="12191"/>
                </a:lnTo>
                <a:close/>
              </a:path>
              <a:path w="4465320" h="329564">
                <a:moveTo>
                  <a:pt x="4465307" y="12191"/>
                </a:moveTo>
                <a:lnTo>
                  <a:pt x="4440923" y="12191"/>
                </a:lnTo>
                <a:lnTo>
                  <a:pt x="4453115" y="24371"/>
                </a:lnTo>
                <a:lnTo>
                  <a:pt x="4465307" y="24371"/>
                </a:lnTo>
                <a:lnTo>
                  <a:pt x="4465307" y="12191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24903" y="3218179"/>
            <a:ext cx="3750310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15" dirty="0">
                <a:solidFill>
                  <a:srgbClr val="282828"/>
                </a:solidFill>
                <a:latin typeface="Arial"/>
                <a:cs typeface="Arial"/>
              </a:rPr>
              <a:t>Southbound </a:t>
            </a:r>
            <a:r>
              <a:rPr sz="1450" b="1" spc="5" dirty="0">
                <a:solidFill>
                  <a:srgbClr val="282828"/>
                </a:solidFill>
                <a:latin typeface="Arial"/>
                <a:cs typeface="Arial"/>
              </a:rPr>
              <a:t>Thomasville </a:t>
            </a:r>
            <a:r>
              <a:rPr sz="1450" b="1" spc="15" dirty="0">
                <a:solidFill>
                  <a:srgbClr val="282828"/>
                </a:solidFill>
                <a:latin typeface="Arial"/>
                <a:cs typeface="Arial"/>
              </a:rPr>
              <a:t>South </a:t>
            </a:r>
            <a:r>
              <a:rPr sz="1450" b="1" spc="10" dirty="0">
                <a:solidFill>
                  <a:srgbClr val="282828"/>
                </a:solidFill>
                <a:latin typeface="Arial"/>
                <a:cs typeface="Arial"/>
              </a:rPr>
              <a:t>of </a:t>
            </a:r>
            <a:r>
              <a:rPr sz="1450" b="1" spc="5" dirty="0">
                <a:solidFill>
                  <a:srgbClr val="282828"/>
                </a:solidFill>
                <a:latin typeface="Arial"/>
                <a:cs typeface="Arial"/>
              </a:rPr>
              <a:t>7</a:t>
            </a:r>
            <a:r>
              <a:rPr sz="1425" b="1" spc="7" baseline="26315" dirty="0">
                <a:solidFill>
                  <a:srgbClr val="282828"/>
                </a:solidFill>
                <a:latin typeface="Arial"/>
                <a:cs typeface="Arial"/>
              </a:rPr>
              <a:t>th</a:t>
            </a:r>
            <a:r>
              <a:rPr sz="1425" b="1" spc="165" baseline="26315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1450" b="1" spc="-40" dirty="0">
                <a:solidFill>
                  <a:srgbClr val="282828"/>
                </a:solidFill>
                <a:latin typeface="Arial"/>
                <a:cs typeface="Arial"/>
              </a:rPr>
              <a:t>Ave</a:t>
            </a:r>
            <a:endParaRPr sz="145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65747" y="6345948"/>
            <a:ext cx="4465320" cy="329565"/>
          </a:xfrm>
          <a:custGeom>
            <a:avLst/>
            <a:gdLst/>
            <a:ahLst/>
            <a:cxnLst/>
            <a:rect l="l" t="t" r="r" b="b"/>
            <a:pathLst>
              <a:path w="4465320" h="329565">
                <a:moveTo>
                  <a:pt x="4459211" y="0"/>
                </a:moveTo>
                <a:lnTo>
                  <a:pt x="6096" y="0"/>
                </a:lnTo>
                <a:lnTo>
                  <a:pt x="0" y="6083"/>
                </a:lnTo>
                <a:lnTo>
                  <a:pt x="0" y="323075"/>
                </a:lnTo>
                <a:lnTo>
                  <a:pt x="6096" y="329171"/>
                </a:lnTo>
                <a:lnTo>
                  <a:pt x="4459211" y="329171"/>
                </a:lnTo>
                <a:lnTo>
                  <a:pt x="4465307" y="323075"/>
                </a:lnTo>
                <a:lnTo>
                  <a:pt x="4465307" y="316979"/>
                </a:lnTo>
                <a:lnTo>
                  <a:pt x="24384" y="316979"/>
                </a:lnTo>
                <a:lnTo>
                  <a:pt x="12192" y="304774"/>
                </a:lnTo>
                <a:lnTo>
                  <a:pt x="24384" y="304774"/>
                </a:lnTo>
                <a:lnTo>
                  <a:pt x="24384" y="24358"/>
                </a:lnTo>
                <a:lnTo>
                  <a:pt x="12191" y="24358"/>
                </a:lnTo>
                <a:lnTo>
                  <a:pt x="24384" y="12179"/>
                </a:lnTo>
                <a:lnTo>
                  <a:pt x="4465307" y="12179"/>
                </a:lnTo>
                <a:lnTo>
                  <a:pt x="4465307" y="6083"/>
                </a:lnTo>
                <a:lnTo>
                  <a:pt x="4459211" y="0"/>
                </a:lnTo>
                <a:close/>
              </a:path>
              <a:path w="4465320" h="329565">
                <a:moveTo>
                  <a:pt x="24384" y="304774"/>
                </a:moveTo>
                <a:lnTo>
                  <a:pt x="12192" y="304774"/>
                </a:lnTo>
                <a:lnTo>
                  <a:pt x="24384" y="316979"/>
                </a:lnTo>
                <a:lnTo>
                  <a:pt x="24384" y="304774"/>
                </a:lnTo>
                <a:close/>
              </a:path>
              <a:path w="4465320" h="329565">
                <a:moveTo>
                  <a:pt x="4440923" y="304774"/>
                </a:moveTo>
                <a:lnTo>
                  <a:pt x="24384" y="304774"/>
                </a:lnTo>
                <a:lnTo>
                  <a:pt x="24384" y="316979"/>
                </a:lnTo>
                <a:lnTo>
                  <a:pt x="4440923" y="316979"/>
                </a:lnTo>
                <a:lnTo>
                  <a:pt x="4440923" y="304774"/>
                </a:lnTo>
                <a:close/>
              </a:path>
              <a:path w="4465320" h="329565">
                <a:moveTo>
                  <a:pt x="4440923" y="12179"/>
                </a:moveTo>
                <a:lnTo>
                  <a:pt x="4440923" y="316979"/>
                </a:lnTo>
                <a:lnTo>
                  <a:pt x="4453115" y="304774"/>
                </a:lnTo>
                <a:lnTo>
                  <a:pt x="4465307" y="304774"/>
                </a:lnTo>
                <a:lnTo>
                  <a:pt x="4465307" y="24358"/>
                </a:lnTo>
                <a:lnTo>
                  <a:pt x="4453115" y="24358"/>
                </a:lnTo>
                <a:lnTo>
                  <a:pt x="4440923" y="12179"/>
                </a:lnTo>
                <a:close/>
              </a:path>
              <a:path w="4465320" h="329565">
                <a:moveTo>
                  <a:pt x="4465307" y="304774"/>
                </a:moveTo>
                <a:lnTo>
                  <a:pt x="4453115" y="304774"/>
                </a:lnTo>
                <a:lnTo>
                  <a:pt x="4440923" y="316979"/>
                </a:lnTo>
                <a:lnTo>
                  <a:pt x="4465307" y="316979"/>
                </a:lnTo>
                <a:lnTo>
                  <a:pt x="4465307" y="304774"/>
                </a:lnTo>
                <a:close/>
              </a:path>
              <a:path w="4465320" h="329565">
                <a:moveTo>
                  <a:pt x="24384" y="12179"/>
                </a:moveTo>
                <a:lnTo>
                  <a:pt x="12191" y="24358"/>
                </a:lnTo>
                <a:lnTo>
                  <a:pt x="24384" y="24358"/>
                </a:lnTo>
                <a:lnTo>
                  <a:pt x="24384" y="12179"/>
                </a:lnTo>
                <a:close/>
              </a:path>
              <a:path w="4465320" h="329565">
                <a:moveTo>
                  <a:pt x="4440923" y="12179"/>
                </a:moveTo>
                <a:lnTo>
                  <a:pt x="24384" y="12179"/>
                </a:lnTo>
                <a:lnTo>
                  <a:pt x="24384" y="24358"/>
                </a:lnTo>
                <a:lnTo>
                  <a:pt x="4440923" y="24358"/>
                </a:lnTo>
                <a:lnTo>
                  <a:pt x="4440923" y="12179"/>
                </a:lnTo>
                <a:close/>
              </a:path>
              <a:path w="4465320" h="329565">
                <a:moveTo>
                  <a:pt x="4465307" y="12179"/>
                </a:moveTo>
                <a:lnTo>
                  <a:pt x="4440923" y="12179"/>
                </a:lnTo>
                <a:lnTo>
                  <a:pt x="4453115" y="24358"/>
                </a:lnTo>
                <a:lnTo>
                  <a:pt x="4465307" y="24358"/>
                </a:lnTo>
                <a:lnTo>
                  <a:pt x="4465307" y="12179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996175" y="6375920"/>
            <a:ext cx="3215005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15" dirty="0">
                <a:solidFill>
                  <a:srgbClr val="282828"/>
                </a:solidFill>
                <a:latin typeface="Arial"/>
                <a:cs typeface="Arial"/>
              </a:rPr>
              <a:t>Southbound </a:t>
            </a:r>
            <a:r>
              <a:rPr sz="1450" b="1" spc="5" dirty="0">
                <a:solidFill>
                  <a:srgbClr val="282828"/>
                </a:solidFill>
                <a:latin typeface="Arial"/>
                <a:cs typeface="Arial"/>
              </a:rPr>
              <a:t>Thomasville </a:t>
            </a:r>
            <a:r>
              <a:rPr sz="1450" b="1" spc="10" dirty="0">
                <a:solidFill>
                  <a:srgbClr val="282828"/>
                </a:solidFill>
                <a:latin typeface="Arial"/>
                <a:cs typeface="Arial"/>
              </a:rPr>
              <a:t>at </a:t>
            </a:r>
            <a:r>
              <a:rPr sz="1450" b="1" spc="0" dirty="0">
                <a:solidFill>
                  <a:srgbClr val="282828"/>
                </a:solidFill>
                <a:latin typeface="Arial"/>
                <a:cs typeface="Arial"/>
              </a:rPr>
              <a:t>6th</a:t>
            </a:r>
            <a:r>
              <a:rPr sz="1450" b="1" spc="-50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1450" b="1" spc="-25" dirty="0">
                <a:solidFill>
                  <a:srgbClr val="282828"/>
                </a:solidFill>
                <a:latin typeface="Arial"/>
                <a:cs typeface="Arial"/>
              </a:rPr>
              <a:t>Ave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584200" indent="-283210">
              <a:lnSpc>
                <a:spcPct val="100000"/>
              </a:lnSpc>
              <a:spcBef>
                <a:spcPts val="425"/>
              </a:spcBef>
              <a:buChar char="•"/>
              <a:tabLst>
                <a:tab pos="584200" algn="l"/>
                <a:tab pos="584835" algn="l"/>
              </a:tabLst>
            </a:pPr>
            <a:r>
              <a:rPr spc="0" dirty="0"/>
              <a:t>Beard St and </a:t>
            </a:r>
            <a:r>
              <a:rPr spc="5" dirty="0"/>
              <a:t>North </a:t>
            </a:r>
            <a:r>
              <a:rPr spc="0" dirty="0"/>
              <a:t>Gadsden St</a:t>
            </a:r>
            <a:r>
              <a:rPr spc="434" dirty="0"/>
              <a:t> </a:t>
            </a:r>
            <a:r>
              <a:rPr spc="0" dirty="0"/>
              <a:t>Realignment</a:t>
            </a:r>
          </a:p>
          <a:p>
            <a:pPr marL="584200" indent="-283210">
              <a:lnSpc>
                <a:spcPct val="100000"/>
              </a:lnSpc>
              <a:spcBef>
                <a:spcPts val="340"/>
              </a:spcBef>
              <a:buChar char="•"/>
              <a:tabLst>
                <a:tab pos="584200" algn="l"/>
                <a:tab pos="584835" algn="l"/>
              </a:tabLst>
            </a:pPr>
            <a:r>
              <a:rPr dirty="0"/>
              <a:t>Sidewalk</a:t>
            </a:r>
            <a:r>
              <a:rPr spc="155" dirty="0"/>
              <a:t> </a:t>
            </a:r>
            <a:r>
              <a:rPr spc="5" dirty="0"/>
              <a:t>Connectivity</a:t>
            </a:r>
          </a:p>
          <a:p>
            <a:pPr marL="584200" indent="-283210">
              <a:lnSpc>
                <a:spcPct val="100000"/>
              </a:lnSpc>
              <a:spcBef>
                <a:spcPts val="310"/>
              </a:spcBef>
              <a:buChar char="•"/>
              <a:tabLst>
                <a:tab pos="584200" algn="l"/>
                <a:tab pos="584835" algn="l"/>
              </a:tabLst>
            </a:pPr>
            <a:r>
              <a:rPr spc="5" dirty="0"/>
              <a:t>North </a:t>
            </a:r>
            <a:r>
              <a:rPr spc="0" dirty="0"/>
              <a:t>Gadsden St corridor </a:t>
            </a:r>
            <a:r>
              <a:rPr spc="5" dirty="0"/>
              <a:t>improvements </a:t>
            </a:r>
            <a:r>
              <a:rPr spc="10" dirty="0"/>
              <a:t>from </a:t>
            </a:r>
            <a:r>
              <a:rPr spc="-5" dirty="0"/>
              <a:t>6</a:t>
            </a:r>
            <a:r>
              <a:rPr sz="2175" spc="-7" baseline="24904" dirty="0"/>
              <a:t>th </a:t>
            </a:r>
            <a:r>
              <a:rPr sz="2100" spc="-5" dirty="0"/>
              <a:t>Ave </a:t>
            </a:r>
            <a:r>
              <a:rPr sz="2100" spc="25" dirty="0"/>
              <a:t>to</a:t>
            </a:r>
            <a:r>
              <a:rPr sz="2100" spc="100" dirty="0"/>
              <a:t> </a:t>
            </a:r>
            <a:r>
              <a:rPr sz="2100" spc="5" dirty="0"/>
              <a:t>Thomasville </a:t>
            </a:r>
            <a:r>
              <a:rPr sz="2100" spc="25" dirty="0"/>
              <a:t>Rd</a:t>
            </a:r>
            <a:endParaRPr sz="2100"/>
          </a:p>
          <a:p>
            <a:pPr marL="583565" indent="-282575">
              <a:lnSpc>
                <a:spcPct val="100000"/>
              </a:lnSpc>
              <a:spcBef>
                <a:spcPts val="310"/>
              </a:spcBef>
              <a:buChar char="•"/>
              <a:tabLst>
                <a:tab pos="584200" algn="l"/>
                <a:tab pos="584835" algn="l"/>
              </a:tabLst>
            </a:pPr>
            <a:r>
              <a:rPr spc="10" dirty="0"/>
              <a:t>Placemaking/Complete</a:t>
            </a:r>
            <a:r>
              <a:rPr spc="110" dirty="0"/>
              <a:t> </a:t>
            </a:r>
            <a:r>
              <a:rPr spc="0" dirty="0"/>
              <a:t>Streets</a:t>
            </a:r>
          </a:p>
          <a:p>
            <a:pPr marL="583565" indent="-282575">
              <a:lnSpc>
                <a:spcPct val="100000"/>
              </a:lnSpc>
              <a:spcBef>
                <a:spcPts val="315"/>
              </a:spcBef>
              <a:buChar char="•"/>
              <a:tabLst>
                <a:tab pos="584200" algn="l"/>
                <a:tab pos="584835" algn="l"/>
              </a:tabLst>
            </a:pPr>
            <a:r>
              <a:rPr spc="0" dirty="0"/>
              <a:t>One-way </a:t>
            </a:r>
            <a:r>
              <a:rPr spc="5" dirty="0"/>
              <a:t>southbound </a:t>
            </a:r>
            <a:r>
              <a:rPr spc="0" dirty="0"/>
              <a:t>of </a:t>
            </a:r>
            <a:r>
              <a:rPr spc="5" dirty="0"/>
              <a:t>Thomasville </a:t>
            </a:r>
            <a:r>
              <a:rPr spc="10" dirty="0"/>
              <a:t>Rd </a:t>
            </a:r>
            <a:r>
              <a:rPr spc="5" dirty="0"/>
              <a:t>from </a:t>
            </a:r>
            <a:r>
              <a:rPr spc="25" dirty="0"/>
              <a:t>N </a:t>
            </a:r>
            <a:r>
              <a:rPr spc="0" dirty="0"/>
              <a:t>Gadsden St to </a:t>
            </a:r>
            <a:r>
              <a:rPr dirty="0"/>
              <a:t>Monroe</a:t>
            </a:r>
            <a:r>
              <a:rPr spc="250" dirty="0"/>
              <a:t> </a:t>
            </a:r>
            <a:r>
              <a:rPr dirty="0"/>
              <a:t>St</a:t>
            </a:r>
          </a:p>
          <a:p>
            <a:pPr marL="583565" indent="-282575">
              <a:lnSpc>
                <a:spcPct val="100000"/>
              </a:lnSpc>
              <a:spcBef>
                <a:spcPts val="310"/>
              </a:spcBef>
              <a:buChar char="•"/>
              <a:tabLst>
                <a:tab pos="584200" algn="l"/>
                <a:tab pos="584835" algn="l"/>
              </a:tabLst>
            </a:pPr>
            <a:r>
              <a:rPr spc="0" dirty="0">
                <a:solidFill>
                  <a:srgbClr val="282828"/>
                </a:solidFill>
              </a:rPr>
              <a:t>One-way </a:t>
            </a:r>
            <a:r>
              <a:rPr spc="5" dirty="0">
                <a:solidFill>
                  <a:srgbClr val="282828"/>
                </a:solidFill>
              </a:rPr>
              <a:t>southbound </a:t>
            </a:r>
            <a:r>
              <a:rPr spc="0" dirty="0">
                <a:solidFill>
                  <a:srgbClr val="282828"/>
                </a:solidFill>
              </a:rPr>
              <a:t>of </a:t>
            </a:r>
            <a:r>
              <a:rPr spc="5" dirty="0">
                <a:solidFill>
                  <a:srgbClr val="282828"/>
                </a:solidFill>
              </a:rPr>
              <a:t>Thomasville </a:t>
            </a:r>
            <a:r>
              <a:rPr spc="10" dirty="0">
                <a:solidFill>
                  <a:srgbClr val="282828"/>
                </a:solidFill>
              </a:rPr>
              <a:t>Rd from </a:t>
            </a:r>
            <a:r>
              <a:rPr spc="25" dirty="0">
                <a:solidFill>
                  <a:srgbClr val="282828"/>
                </a:solidFill>
              </a:rPr>
              <a:t>N </a:t>
            </a:r>
            <a:r>
              <a:rPr spc="0" dirty="0">
                <a:solidFill>
                  <a:srgbClr val="282828"/>
                </a:solidFill>
              </a:rPr>
              <a:t>Gadsden</a:t>
            </a:r>
            <a:r>
              <a:rPr spc="175" dirty="0">
                <a:solidFill>
                  <a:srgbClr val="282828"/>
                </a:solidFill>
              </a:rPr>
              <a:t> </a:t>
            </a:r>
            <a:r>
              <a:rPr spc="0" dirty="0">
                <a:solidFill>
                  <a:srgbClr val="282828"/>
                </a:solidFill>
              </a:rPr>
              <a:t>St to </a:t>
            </a:r>
            <a:r>
              <a:rPr dirty="0">
                <a:solidFill>
                  <a:srgbClr val="282828"/>
                </a:solidFill>
              </a:rPr>
              <a:t>6</a:t>
            </a:r>
            <a:r>
              <a:rPr sz="2175" baseline="24904" dirty="0">
                <a:solidFill>
                  <a:srgbClr val="282828"/>
                </a:solidFill>
              </a:rPr>
              <a:t>th </a:t>
            </a:r>
            <a:r>
              <a:rPr sz="2100" dirty="0">
                <a:solidFill>
                  <a:srgbClr val="282828"/>
                </a:solidFill>
              </a:rPr>
              <a:t>Ave</a:t>
            </a:r>
            <a:endParaRPr sz="2100"/>
          </a:p>
          <a:p>
            <a:pPr marL="584200" marR="187325" indent="-283210">
              <a:lnSpc>
                <a:spcPts val="2300"/>
              </a:lnSpc>
              <a:spcBef>
                <a:spcPts val="595"/>
              </a:spcBef>
              <a:buChar char="•"/>
              <a:tabLst>
                <a:tab pos="584200" algn="l"/>
                <a:tab pos="584835" algn="l"/>
              </a:tabLst>
            </a:pPr>
            <a:r>
              <a:rPr spc="5" dirty="0"/>
              <a:t>Thomasville, </a:t>
            </a:r>
            <a:r>
              <a:rPr spc="0" dirty="0"/>
              <a:t>Meridian and </a:t>
            </a:r>
            <a:r>
              <a:rPr spc="25" dirty="0"/>
              <a:t>N </a:t>
            </a:r>
            <a:r>
              <a:rPr spc="0" dirty="0"/>
              <a:t>Gadsden </a:t>
            </a:r>
            <a:r>
              <a:rPr spc="5" dirty="0"/>
              <a:t>Roundabout (includes all existing  movements)</a:t>
            </a:r>
          </a:p>
          <a:p>
            <a:pPr marL="584200" marR="695960" indent="-283210">
              <a:lnSpc>
                <a:spcPts val="2300"/>
              </a:lnSpc>
              <a:spcBef>
                <a:spcPts val="560"/>
              </a:spcBef>
              <a:buChar char="•"/>
              <a:tabLst>
                <a:tab pos="584200" algn="l"/>
                <a:tab pos="584835" algn="l"/>
              </a:tabLst>
            </a:pPr>
            <a:r>
              <a:rPr spc="5" dirty="0"/>
              <a:t>Thomasville, Meridian </a:t>
            </a:r>
            <a:r>
              <a:rPr spc="0" dirty="0"/>
              <a:t>and </a:t>
            </a:r>
            <a:r>
              <a:rPr spc="25" dirty="0"/>
              <a:t>N </a:t>
            </a:r>
            <a:r>
              <a:rPr spc="0" dirty="0"/>
              <a:t>Gadsden </a:t>
            </a:r>
            <a:r>
              <a:rPr spc="5" dirty="0"/>
              <a:t>Roundabout </a:t>
            </a:r>
            <a:r>
              <a:rPr spc="0" dirty="0"/>
              <a:t>(No </a:t>
            </a:r>
            <a:r>
              <a:rPr spc="5" dirty="0"/>
              <a:t>Gadsden </a:t>
            </a:r>
            <a:r>
              <a:rPr spc="-5" dirty="0"/>
              <a:t>to  </a:t>
            </a:r>
            <a:r>
              <a:rPr spc="0" dirty="0"/>
              <a:t>Meridian</a:t>
            </a:r>
            <a:r>
              <a:rPr spc="110" dirty="0"/>
              <a:t> </a:t>
            </a:r>
            <a:r>
              <a:rPr spc="0" dirty="0"/>
              <a:t>movement)</a:t>
            </a:r>
          </a:p>
          <a:p>
            <a:pPr marL="584200" indent="-283210">
              <a:lnSpc>
                <a:spcPct val="100000"/>
              </a:lnSpc>
              <a:spcBef>
                <a:spcPts val="280"/>
              </a:spcBef>
              <a:buChar char="•"/>
              <a:tabLst>
                <a:tab pos="584835" algn="l"/>
                <a:tab pos="585470" algn="l"/>
              </a:tabLst>
            </a:pPr>
            <a:r>
              <a:rPr spc="-5" dirty="0"/>
              <a:t>6</a:t>
            </a:r>
            <a:r>
              <a:rPr sz="2175" spc="-7" baseline="24904" dirty="0"/>
              <a:t>th </a:t>
            </a:r>
            <a:r>
              <a:rPr sz="2100" spc="0" dirty="0"/>
              <a:t>and </a:t>
            </a:r>
            <a:r>
              <a:rPr sz="2100" spc="-5" dirty="0"/>
              <a:t>7</a:t>
            </a:r>
            <a:r>
              <a:rPr sz="2175" spc="-7" baseline="24904" dirty="0"/>
              <a:t>th </a:t>
            </a:r>
            <a:r>
              <a:rPr sz="2100" spc="-5" dirty="0"/>
              <a:t>Ave </a:t>
            </a:r>
            <a:r>
              <a:rPr sz="2100" spc="5" dirty="0"/>
              <a:t>Bi-Directional</a:t>
            </a:r>
            <a:r>
              <a:rPr sz="2100" spc="100" dirty="0"/>
              <a:t> </a:t>
            </a:r>
            <a:r>
              <a:rPr sz="2100" spc="0" dirty="0"/>
              <a:t>Roadways</a:t>
            </a:r>
            <a:endParaRPr sz="2100"/>
          </a:p>
        </p:txBody>
      </p:sp>
      <p:sp>
        <p:nvSpPr>
          <p:cNvPr id="3" name="object 3"/>
          <p:cNvSpPr/>
          <p:nvPr/>
        </p:nvSpPr>
        <p:spPr>
          <a:xfrm>
            <a:off x="8476419" y="1283220"/>
            <a:ext cx="1069539" cy="755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69468" y="1596669"/>
            <a:ext cx="4781550" cy="4279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15" dirty="0"/>
              <a:t>Options Being Considered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02223" y="1057668"/>
            <a:ext cx="3462515" cy="56570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760207" y="1648980"/>
            <a:ext cx="500380" cy="695325"/>
          </a:xfrm>
          <a:custGeom>
            <a:avLst/>
            <a:gdLst/>
            <a:ahLst/>
            <a:cxnLst/>
            <a:rect l="l" t="t" r="r" b="b"/>
            <a:pathLst>
              <a:path w="500379" h="695325">
                <a:moveTo>
                  <a:pt x="33527" y="487667"/>
                </a:moveTo>
                <a:lnTo>
                  <a:pt x="0" y="694931"/>
                </a:lnTo>
                <a:lnTo>
                  <a:pt x="185927" y="594347"/>
                </a:lnTo>
                <a:lnTo>
                  <a:pt x="172865" y="585203"/>
                </a:lnTo>
                <a:lnTo>
                  <a:pt x="115823" y="585203"/>
                </a:lnTo>
                <a:lnTo>
                  <a:pt x="67043" y="548627"/>
                </a:lnTo>
                <a:lnTo>
                  <a:pt x="84566" y="523394"/>
                </a:lnTo>
                <a:lnTo>
                  <a:pt x="33527" y="487667"/>
                </a:lnTo>
                <a:close/>
              </a:path>
              <a:path w="500379" h="695325">
                <a:moveTo>
                  <a:pt x="84566" y="523394"/>
                </a:moveTo>
                <a:lnTo>
                  <a:pt x="67043" y="548627"/>
                </a:lnTo>
                <a:lnTo>
                  <a:pt x="115823" y="585203"/>
                </a:lnTo>
                <a:lnTo>
                  <a:pt x="134582" y="558405"/>
                </a:lnTo>
                <a:lnTo>
                  <a:pt x="84566" y="523394"/>
                </a:lnTo>
                <a:close/>
              </a:path>
              <a:path w="500379" h="695325">
                <a:moveTo>
                  <a:pt x="134582" y="558405"/>
                </a:moveTo>
                <a:lnTo>
                  <a:pt x="115823" y="585203"/>
                </a:lnTo>
                <a:lnTo>
                  <a:pt x="172865" y="585203"/>
                </a:lnTo>
                <a:lnTo>
                  <a:pt x="134582" y="558405"/>
                </a:lnTo>
                <a:close/>
              </a:path>
              <a:path w="500379" h="695325">
                <a:moveTo>
                  <a:pt x="448043" y="0"/>
                </a:moveTo>
                <a:lnTo>
                  <a:pt x="84566" y="523394"/>
                </a:lnTo>
                <a:lnTo>
                  <a:pt x="134582" y="558405"/>
                </a:lnTo>
                <a:lnTo>
                  <a:pt x="499859" y="36563"/>
                </a:lnTo>
                <a:lnTo>
                  <a:pt x="448043" y="0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583423" y="2474976"/>
            <a:ext cx="210820" cy="588645"/>
          </a:xfrm>
          <a:custGeom>
            <a:avLst/>
            <a:gdLst/>
            <a:ahLst/>
            <a:cxnLst/>
            <a:rect l="l" t="t" r="r" b="b"/>
            <a:pathLst>
              <a:path w="210820" h="588644">
                <a:moveTo>
                  <a:pt x="0" y="384048"/>
                </a:moveTo>
                <a:lnTo>
                  <a:pt x="51803" y="588251"/>
                </a:lnTo>
                <a:lnTo>
                  <a:pt x="171023" y="441947"/>
                </a:lnTo>
                <a:lnTo>
                  <a:pt x="115824" y="441947"/>
                </a:lnTo>
                <a:lnTo>
                  <a:pt x="54851" y="429768"/>
                </a:lnTo>
                <a:lnTo>
                  <a:pt x="61777" y="397214"/>
                </a:lnTo>
                <a:lnTo>
                  <a:pt x="0" y="384048"/>
                </a:lnTo>
                <a:close/>
              </a:path>
              <a:path w="210820" h="588644">
                <a:moveTo>
                  <a:pt x="61777" y="397214"/>
                </a:moveTo>
                <a:lnTo>
                  <a:pt x="54851" y="429768"/>
                </a:lnTo>
                <a:lnTo>
                  <a:pt x="115824" y="441947"/>
                </a:lnTo>
                <a:lnTo>
                  <a:pt x="122845" y="410229"/>
                </a:lnTo>
                <a:lnTo>
                  <a:pt x="61777" y="397214"/>
                </a:lnTo>
                <a:close/>
              </a:path>
              <a:path w="210820" h="588644">
                <a:moveTo>
                  <a:pt x="122845" y="410229"/>
                </a:moveTo>
                <a:lnTo>
                  <a:pt x="115824" y="441947"/>
                </a:lnTo>
                <a:lnTo>
                  <a:pt x="171023" y="441947"/>
                </a:lnTo>
                <a:lnTo>
                  <a:pt x="185915" y="423672"/>
                </a:lnTo>
                <a:lnTo>
                  <a:pt x="122845" y="410229"/>
                </a:lnTo>
                <a:close/>
              </a:path>
              <a:path w="210820" h="588644">
                <a:moveTo>
                  <a:pt x="146291" y="0"/>
                </a:moveTo>
                <a:lnTo>
                  <a:pt x="61777" y="397214"/>
                </a:lnTo>
                <a:lnTo>
                  <a:pt x="122845" y="410229"/>
                </a:lnTo>
                <a:lnTo>
                  <a:pt x="210286" y="15227"/>
                </a:lnTo>
                <a:lnTo>
                  <a:pt x="146291" y="0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083538" y="3694188"/>
            <a:ext cx="408940" cy="917575"/>
          </a:xfrm>
          <a:custGeom>
            <a:avLst/>
            <a:gdLst/>
            <a:ahLst/>
            <a:cxnLst/>
            <a:rect l="l" t="t" r="r" b="b"/>
            <a:pathLst>
              <a:path w="408940" h="917575">
                <a:moveTo>
                  <a:pt x="0" y="707123"/>
                </a:moveTo>
                <a:lnTo>
                  <a:pt x="15239" y="917435"/>
                </a:lnTo>
                <a:lnTo>
                  <a:pt x="166831" y="783323"/>
                </a:lnTo>
                <a:lnTo>
                  <a:pt x="103632" y="783323"/>
                </a:lnTo>
                <a:lnTo>
                  <a:pt x="45732" y="758926"/>
                </a:lnTo>
                <a:lnTo>
                  <a:pt x="57530" y="730333"/>
                </a:lnTo>
                <a:lnTo>
                  <a:pt x="0" y="707123"/>
                </a:lnTo>
                <a:close/>
              </a:path>
              <a:path w="408940" h="917575">
                <a:moveTo>
                  <a:pt x="57530" y="730333"/>
                </a:moveTo>
                <a:lnTo>
                  <a:pt x="45732" y="758926"/>
                </a:lnTo>
                <a:lnTo>
                  <a:pt x="103632" y="783323"/>
                </a:lnTo>
                <a:lnTo>
                  <a:pt x="115796" y="753839"/>
                </a:lnTo>
                <a:lnTo>
                  <a:pt x="57530" y="730333"/>
                </a:lnTo>
                <a:close/>
              </a:path>
              <a:path w="408940" h="917575">
                <a:moveTo>
                  <a:pt x="115796" y="753839"/>
                </a:moveTo>
                <a:lnTo>
                  <a:pt x="103632" y="783323"/>
                </a:lnTo>
                <a:lnTo>
                  <a:pt x="166831" y="783323"/>
                </a:lnTo>
                <a:lnTo>
                  <a:pt x="173736" y="777214"/>
                </a:lnTo>
                <a:lnTo>
                  <a:pt x="115796" y="753839"/>
                </a:lnTo>
                <a:close/>
              </a:path>
              <a:path w="408940" h="917575">
                <a:moveTo>
                  <a:pt x="292281" y="161391"/>
                </a:moveTo>
                <a:lnTo>
                  <a:pt x="57530" y="730333"/>
                </a:lnTo>
                <a:lnTo>
                  <a:pt x="115796" y="753839"/>
                </a:lnTo>
                <a:lnTo>
                  <a:pt x="350181" y="185774"/>
                </a:lnTo>
                <a:lnTo>
                  <a:pt x="292281" y="161391"/>
                </a:lnTo>
                <a:close/>
              </a:path>
              <a:path w="408940" h="917575">
                <a:moveTo>
                  <a:pt x="402681" y="131051"/>
                </a:moveTo>
                <a:lnTo>
                  <a:pt x="304800" y="131051"/>
                </a:lnTo>
                <a:lnTo>
                  <a:pt x="362699" y="155435"/>
                </a:lnTo>
                <a:lnTo>
                  <a:pt x="350181" y="185774"/>
                </a:lnTo>
                <a:lnTo>
                  <a:pt x="408419" y="210299"/>
                </a:lnTo>
                <a:lnTo>
                  <a:pt x="402681" y="131051"/>
                </a:lnTo>
                <a:close/>
              </a:path>
              <a:path w="408940" h="917575">
                <a:moveTo>
                  <a:pt x="304800" y="131051"/>
                </a:moveTo>
                <a:lnTo>
                  <a:pt x="292281" y="161391"/>
                </a:lnTo>
                <a:lnTo>
                  <a:pt x="350181" y="185774"/>
                </a:lnTo>
                <a:lnTo>
                  <a:pt x="362699" y="155435"/>
                </a:lnTo>
                <a:lnTo>
                  <a:pt x="304800" y="131051"/>
                </a:lnTo>
                <a:close/>
              </a:path>
              <a:path w="408940" h="917575">
                <a:moveTo>
                  <a:pt x="393192" y="0"/>
                </a:moveTo>
                <a:lnTo>
                  <a:pt x="234708" y="137147"/>
                </a:lnTo>
                <a:lnTo>
                  <a:pt x="292281" y="161391"/>
                </a:lnTo>
                <a:lnTo>
                  <a:pt x="304800" y="131051"/>
                </a:lnTo>
                <a:lnTo>
                  <a:pt x="402681" y="131051"/>
                </a:lnTo>
                <a:lnTo>
                  <a:pt x="393192" y="0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420641" y="2182380"/>
            <a:ext cx="336550" cy="753110"/>
          </a:xfrm>
          <a:custGeom>
            <a:avLst/>
            <a:gdLst/>
            <a:ahLst/>
            <a:cxnLst/>
            <a:rect l="l" t="t" r="r" b="b"/>
            <a:pathLst>
              <a:path w="336550" h="753110">
                <a:moveTo>
                  <a:pt x="71617" y="620167"/>
                </a:moveTo>
                <a:lnTo>
                  <a:pt x="24008" y="634066"/>
                </a:lnTo>
                <a:lnTo>
                  <a:pt x="4286" y="667499"/>
                </a:lnTo>
                <a:lnTo>
                  <a:pt x="0" y="691075"/>
                </a:lnTo>
                <a:lnTo>
                  <a:pt x="1238" y="697979"/>
                </a:lnTo>
                <a:lnTo>
                  <a:pt x="1238" y="704075"/>
                </a:lnTo>
                <a:lnTo>
                  <a:pt x="4286" y="710171"/>
                </a:lnTo>
                <a:lnTo>
                  <a:pt x="7334" y="719327"/>
                </a:lnTo>
                <a:lnTo>
                  <a:pt x="13430" y="725411"/>
                </a:lnTo>
                <a:lnTo>
                  <a:pt x="16478" y="731519"/>
                </a:lnTo>
                <a:lnTo>
                  <a:pt x="22574" y="734555"/>
                </a:lnTo>
                <a:lnTo>
                  <a:pt x="29527" y="739079"/>
                </a:lnTo>
                <a:lnTo>
                  <a:pt x="69763" y="752748"/>
                </a:lnTo>
                <a:lnTo>
                  <a:pt x="83142" y="752843"/>
                </a:lnTo>
                <a:lnTo>
                  <a:pt x="95951" y="750652"/>
                </a:lnTo>
                <a:lnTo>
                  <a:pt x="107905" y="746747"/>
                </a:lnTo>
                <a:lnTo>
                  <a:pt x="118241" y="738795"/>
                </a:lnTo>
                <a:lnTo>
                  <a:pt x="126579" y="728845"/>
                </a:lnTo>
                <a:lnTo>
                  <a:pt x="128958" y="724652"/>
                </a:lnTo>
                <a:lnTo>
                  <a:pt x="80473" y="724652"/>
                </a:lnTo>
                <a:lnTo>
                  <a:pt x="71329" y="724083"/>
                </a:lnTo>
                <a:lnTo>
                  <a:pt x="34337" y="710369"/>
                </a:lnTo>
                <a:lnTo>
                  <a:pt x="24384" y="682222"/>
                </a:lnTo>
                <a:lnTo>
                  <a:pt x="25622" y="673595"/>
                </a:lnTo>
                <a:lnTo>
                  <a:pt x="59905" y="647315"/>
                </a:lnTo>
                <a:lnTo>
                  <a:pt x="127924" y="647315"/>
                </a:lnTo>
                <a:lnTo>
                  <a:pt x="124293" y="643215"/>
                </a:lnTo>
                <a:lnTo>
                  <a:pt x="114003" y="634738"/>
                </a:lnTo>
                <a:lnTo>
                  <a:pt x="101428" y="627400"/>
                </a:lnTo>
                <a:lnTo>
                  <a:pt x="86569" y="621779"/>
                </a:lnTo>
                <a:lnTo>
                  <a:pt x="71617" y="620167"/>
                </a:lnTo>
                <a:close/>
              </a:path>
              <a:path w="336550" h="753110">
                <a:moveTo>
                  <a:pt x="127924" y="647315"/>
                </a:moveTo>
                <a:lnTo>
                  <a:pt x="59905" y="647315"/>
                </a:lnTo>
                <a:lnTo>
                  <a:pt x="69617" y="647551"/>
                </a:lnTo>
                <a:lnTo>
                  <a:pt x="80473" y="649211"/>
                </a:lnTo>
                <a:lnTo>
                  <a:pt x="114906" y="676124"/>
                </a:lnTo>
                <a:lnTo>
                  <a:pt x="118177" y="691075"/>
                </a:lnTo>
                <a:lnTo>
                  <a:pt x="117049" y="697979"/>
                </a:lnTo>
                <a:lnTo>
                  <a:pt x="80473" y="724652"/>
                </a:lnTo>
                <a:lnTo>
                  <a:pt x="128958" y="724652"/>
                </a:lnTo>
                <a:lnTo>
                  <a:pt x="133199" y="717177"/>
                </a:lnTo>
                <a:lnTo>
                  <a:pt x="138385" y="704075"/>
                </a:lnTo>
                <a:lnTo>
                  <a:pt x="141230" y="690694"/>
                </a:lnTo>
                <a:lnTo>
                  <a:pt x="141146" y="682222"/>
                </a:lnTo>
                <a:lnTo>
                  <a:pt x="141054" y="677029"/>
                </a:lnTo>
                <a:lnTo>
                  <a:pt x="137962" y="664214"/>
                </a:lnTo>
                <a:lnTo>
                  <a:pt x="132302" y="652259"/>
                </a:lnTo>
                <a:lnTo>
                  <a:pt x="127924" y="647315"/>
                </a:lnTo>
                <a:close/>
              </a:path>
              <a:path w="336550" h="753110">
                <a:moveTo>
                  <a:pt x="71329" y="573011"/>
                </a:moveTo>
                <a:lnTo>
                  <a:pt x="62185" y="594347"/>
                </a:lnTo>
                <a:lnTo>
                  <a:pt x="159721" y="621779"/>
                </a:lnTo>
                <a:lnTo>
                  <a:pt x="165817" y="594347"/>
                </a:lnTo>
                <a:lnTo>
                  <a:pt x="123145" y="585203"/>
                </a:lnTo>
                <a:lnTo>
                  <a:pt x="110953" y="582155"/>
                </a:lnTo>
                <a:lnTo>
                  <a:pt x="104857" y="579119"/>
                </a:lnTo>
                <a:lnTo>
                  <a:pt x="101796" y="576059"/>
                </a:lnTo>
                <a:lnTo>
                  <a:pt x="83521" y="576059"/>
                </a:lnTo>
                <a:lnTo>
                  <a:pt x="71329" y="573011"/>
                </a:lnTo>
                <a:close/>
              </a:path>
              <a:path w="336550" h="753110">
                <a:moveTo>
                  <a:pt x="123145" y="518147"/>
                </a:moveTo>
                <a:lnTo>
                  <a:pt x="89617" y="518147"/>
                </a:lnTo>
                <a:lnTo>
                  <a:pt x="86569" y="521195"/>
                </a:lnTo>
                <a:lnTo>
                  <a:pt x="83521" y="527303"/>
                </a:lnTo>
                <a:lnTo>
                  <a:pt x="80473" y="530351"/>
                </a:lnTo>
                <a:lnTo>
                  <a:pt x="77425" y="536435"/>
                </a:lnTo>
                <a:lnTo>
                  <a:pt x="77425" y="539483"/>
                </a:lnTo>
                <a:lnTo>
                  <a:pt x="74520" y="548629"/>
                </a:lnTo>
                <a:lnTo>
                  <a:pt x="74758" y="557776"/>
                </a:lnTo>
                <a:lnTo>
                  <a:pt x="77858" y="566927"/>
                </a:lnTo>
                <a:lnTo>
                  <a:pt x="83521" y="576059"/>
                </a:lnTo>
                <a:lnTo>
                  <a:pt x="101796" y="576059"/>
                </a:lnTo>
                <a:lnTo>
                  <a:pt x="92665" y="566927"/>
                </a:lnTo>
                <a:lnTo>
                  <a:pt x="92665" y="551675"/>
                </a:lnTo>
                <a:lnTo>
                  <a:pt x="101809" y="542543"/>
                </a:lnTo>
                <a:lnTo>
                  <a:pt x="179025" y="542543"/>
                </a:lnTo>
                <a:lnTo>
                  <a:pt x="181057" y="533399"/>
                </a:lnTo>
                <a:lnTo>
                  <a:pt x="123145" y="518147"/>
                </a:lnTo>
                <a:close/>
              </a:path>
              <a:path w="336550" h="753110">
                <a:moveTo>
                  <a:pt x="179025" y="542543"/>
                </a:moveTo>
                <a:lnTo>
                  <a:pt x="117049" y="542543"/>
                </a:lnTo>
                <a:lnTo>
                  <a:pt x="126193" y="545579"/>
                </a:lnTo>
                <a:lnTo>
                  <a:pt x="174961" y="560831"/>
                </a:lnTo>
                <a:lnTo>
                  <a:pt x="179025" y="542543"/>
                </a:lnTo>
                <a:close/>
              </a:path>
              <a:path w="336550" h="753110">
                <a:moveTo>
                  <a:pt x="110953" y="515099"/>
                </a:moveTo>
                <a:lnTo>
                  <a:pt x="95726" y="515099"/>
                </a:lnTo>
                <a:lnTo>
                  <a:pt x="92665" y="518147"/>
                </a:lnTo>
                <a:lnTo>
                  <a:pt x="114001" y="518147"/>
                </a:lnTo>
                <a:lnTo>
                  <a:pt x="110953" y="515099"/>
                </a:lnTo>
                <a:close/>
              </a:path>
              <a:path w="336550" h="753110">
                <a:moveTo>
                  <a:pt x="143719" y="413003"/>
                </a:moveTo>
                <a:lnTo>
                  <a:pt x="105143" y="437714"/>
                </a:lnTo>
                <a:lnTo>
                  <a:pt x="99904" y="464808"/>
                </a:lnTo>
                <a:lnTo>
                  <a:pt x="101380" y="472903"/>
                </a:lnTo>
                <a:lnTo>
                  <a:pt x="138385" y="502919"/>
                </a:lnTo>
                <a:lnTo>
                  <a:pt x="158959" y="505196"/>
                </a:lnTo>
                <a:lnTo>
                  <a:pt x="167532" y="504627"/>
                </a:lnTo>
                <a:lnTo>
                  <a:pt x="174961" y="502919"/>
                </a:lnTo>
                <a:lnTo>
                  <a:pt x="183486" y="497675"/>
                </a:lnTo>
                <a:lnTo>
                  <a:pt x="190582" y="490721"/>
                </a:lnTo>
                <a:lnTo>
                  <a:pt x="195911" y="481571"/>
                </a:lnTo>
                <a:lnTo>
                  <a:pt x="159721" y="481571"/>
                </a:lnTo>
                <a:lnTo>
                  <a:pt x="153625" y="478523"/>
                </a:lnTo>
                <a:lnTo>
                  <a:pt x="154387" y="475475"/>
                </a:lnTo>
                <a:lnTo>
                  <a:pt x="138385" y="475475"/>
                </a:lnTo>
                <a:lnTo>
                  <a:pt x="126193" y="469379"/>
                </a:lnTo>
                <a:lnTo>
                  <a:pt x="123145" y="466343"/>
                </a:lnTo>
                <a:lnTo>
                  <a:pt x="120097" y="460235"/>
                </a:lnTo>
                <a:lnTo>
                  <a:pt x="120097" y="451103"/>
                </a:lnTo>
                <a:lnTo>
                  <a:pt x="123145" y="444995"/>
                </a:lnTo>
                <a:lnTo>
                  <a:pt x="129241" y="438899"/>
                </a:lnTo>
                <a:lnTo>
                  <a:pt x="135337" y="435851"/>
                </a:lnTo>
                <a:lnTo>
                  <a:pt x="164295" y="435851"/>
                </a:lnTo>
                <a:lnTo>
                  <a:pt x="168865" y="417575"/>
                </a:lnTo>
                <a:lnTo>
                  <a:pt x="155721" y="414146"/>
                </a:lnTo>
                <a:lnTo>
                  <a:pt x="143719" y="413003"/>
                </a:lnTo>
                <a:close/>
              </a:path>
              <a:path w="336550" h="753110">
                <a:moveTo>
                  <a:pt x="184105" y="420611"/>
                </a:moveTo>
                <a:lnTo>
                  <a:pt x="171926" y="444995"/>
                </a:lnTo>
                <a:lnTo>
                  <a:pt x="178009" y="448055"/>
                </a:lnTo>
                <a:lnTo>
                  <a:pt x="181057" y="451103"/>
                </a:lnTo>
                <a:lnTo>
                  <a:pt x="181057" y="454151"/>
                </a:lnTo>
                <a:lnTo>
                  <a:pt x="184105" y="457199"/>
                </a:lnTo>
                <a:lnTo>
                  <a:pt x="184105" y="460235"/>
                </a:lnTo>
                <a:lnTo>
                  <a:pt x="181057" y="466343"/>
                </a:lnTo>
                <a:lnTo>
                  <a:pt x="181057" y="472427"/>
                </a:lnTo>
                <a:lnTo>
                  <a:pt x="178009" y="475475"/>
                </a:lnTo>
                <a:lnTo>
                  <a:pt x="165817" y="481571"/>
                </a:lnTo>
                <a:lnTo>
                  <a:pt x="195911" y="481571"/>
                </a:lnTo>
                <a:lnTo>
                  <a:pt x="199345" y="469379"/>
                </a:lnTo>
                <a:lnTo>
                  <a:pt x="201060" y="462523"/>
                </a:lnTo>
                <a:lnTo>
                  <a:pt x="201544" y="456716"/>
                </a:lnTo>
                <a:lnTo>
                  <a:pt x="201505" y="454151"/>
                </a:lnTo>
                <a:lnTo>
                  <a:pt x="189915" y="425664"/>
                </a:lnTo>
                <a:lnTo>
                  <a:pt x="184105" y="420611"/>
                </a:lnTo>
                <a:close/>
              </a:path>
              <a:path w="336550" h="753110">
                <a:moveTo>
                  <a:pt x="164295" y="435851"/>
                </a:moveTo>
                <a:lnTo>
                  <a:pt x="141433" y="435851"/>
                </a:lnTo>
                <a:lnTo>
                  <a:pt x="147529" y="438899"/>
                </a:lnTo>
                <a:lnTo>
                  <a:pt x="138385" y="475475"/>
                </a:lnTo>
                <a:lnTo>
                  <a:pt x="154387" y="475475"/>
                </a:lnTo>
                <a:lnTo>
                  <a:pt x="164295" y="435851"/>
                </a:lnTo>
                <a:close/>
              </a:path>
              <a:path w="336550" h="753110">
                <a:moveTo>
                  <a:pt x="153625" y="259079"/>
                </a:moveTo>
                <a:lnTo>
                  <a:pt x="147529" y="283451"/>
                </a:lnTo>
                <a:lnTo>
                  <a:pt x="205441" y="316979"/>
                </a:lnTo>
                <a:lnTo>
                  <a:pt x="138385" y="316979"/>
                </a:lnTo>
                <a:lnTo>
                  <a:pt x="132302" y="341375"/>
                </a:lnTo>
                <a:lnTo>
                  <a:pt x="232873" y="338327"/>
                </a:lnTo>
                <a:lnTo>
                  <a:pt x="238969" y="313943"/>
                </a:lnTo>
                <a:lnTo>
                  <a:pt x="184105" y="280403"/>
                </a:lnTo>
                <a:lnTo>
                  <a:pt x="248126" y="280403"/>
                </a:lnTo>
                <a:lnTo>
                  <a:pt x="252687" y="262127"/>
                </a:lnTo>
                <a:lnTo>
                  <a:pt x="220681" y="262127"/>
                </a:lnTo>
                <a:lnTo>
                  <a:pt x="153625" y="259079"/>
                </a:lnTo>
                <a:close/>
              </a:path>
              <a:path w="336550" h="753110">
                <a:moveTo>
                  <a:pt x="168865" y="201167"/>
                </a:moveTo>
                <a:lnTo>
                  <a:pt x="162769" y="225551"/>
                </a:lnTo>
                <a:lnTo>
                  <a:pt x="220681" y="262127"/>
                </a:lnTo>
                <a:lnTo>
                  <a:pt x="252687" y="262127"/>
                </a:lnTo>
                <a:lnTo>
                  <a:pt x="254209" y="256031"/>
                </a:lnTo>
                <a:lnTo>
                  <a:pt x="168865" y="201167"/>
                </a:lnTo>
                <a:close/>
              </a:path>
              <a:path w="336550" h="753110">
                <a:moveTo>
                  <a:pt x="287745" y="140195"/>
                </a:moveTo>
                <a:lnTo>
                  <a:pt x="211537" y="140195"/>
                </a:lnTo>
                <a:lnTo>
                  <a:pt x="217633" y="143255"/>
                </a:lnTo>
                <a:lnTo>
                  <a:pt x="220681" y="143255"/>
                </a:lnTo>
                <a:lnTo>
                  <a:pt x="220681" y="167627"/>
                </a:lnTo>
                <a:lnTo>
                  <a:pt x="217633" y="176771"/>
                </a:lnTo>
                <a:lnTo>
                  <a:pt x="220681" y="185927"/>
                </a:lnTo>
                <a:lnTo>
                  <a:pt x="220681" y="195059"/>
                </a:lnTo>
                <a:lnTo>
                  <a:pt x="223729" y="201167"/>
                </a:lnTo>
                <a:lnTo>
                  <a:pt x="229825" y="207251"/>
                </a:lnTo>
                <a:lnTo>
                  <a:pt x="235921" y="210299"/>
                </a:lnTo>
                <a:lnTo>
                  <a:pt x="238969" y="210299"/>
                </a:lnTo>
                <a:lnTo>
                  <a:pt x="245785" y="211966"/>
                </a:lnTo>
                <a:lnTo>
                  <a:pt x="252309" y="212204"/>
                </a:lnTo>
                <a:lnTo>
                  <a:pt x="258259" y="210727"/>
                </a:lnTo>
                <a:lnTo>
                  <a:pt x="263353" y="207251"/>
                </a:lnTo>
                <a:lnTo>
                  <a:pt x="269449" y="204203"/>
                </a:lnTo>
                <a:lnTo>
                  <a:pt x="275545" y="198119"/>
                </a:lnTo>
                <a:lnTo>
                  <a:pt x="275545" y="185927"/>
                </a:lnTo>
                <a:lnTo>
                  <a:pt x="245065" y="185927"/>
                </a:lnTo>
                <a:lnTo>
                  <a:pt x="242017" y="182879"/>
                </a:lnTo>
                <a:lnTo>
                  <a:pt x="238969" y="182879"/>
                </a:lnTo>
                <a:lnTo>
                  <a:pt x="235921" y="176771"/>
                </a:lnTo>
                <a:lnTo>
                  <a:pt x="235921" y="146303"/>
                </a:lnTo>
                <a:lnTo>
                  <a:pt x="286222" y="146303"/>
                </a:lnTo>
                <a:lnTo>
                  <a:pt x="287745" y="140195"/>
                </a:lnTo>
                <a:close/>
              </a:path>
              <a:path w="336550" h="753110">
                <a:moveTo>
                  <a:pt x="217633" y="115811"/>
                </a:moveTo>
                <a:lnTo>
                  <a:pt x="199345" y="115811"/>
                </a:lnTo>
                <a:lnTo>
                  <a:pt x="190201" y="124967"/>
                </a:lnTo>
                <a:lnTo>
                  <a:pt x="178771" y="165347"/>
                </a:lnTo>
                <a:lnTo>
                  <a:pt x="179343" y="171629"/>
                </a:lnTo>
                <a:lnTo>
                  <a:pt x="196297" y="198119"/>
                </a:lnTo>
                <a:lnTo>
                  <a:pt x="208502" y="173723"/>
                </a:lnTo>
                <a:lnTo>
                  <a:pt x="202393" y="173723"/>
                </a:lnTo>
                <a:lnTo>
                  <a:pt x="199345" y="170675"/>
                </a:lnTo>
                <a:lnTo>
                  <a:pt x="199345" y="155435"/>
                </a:lnTo>
                <a:lnTo>
                  <a:pt x="202393" y="149351"/>
                </a:lnTo>
                <a:lnTo>
                  <a:pt x="202393" y="143255"/>
                </a:lnTo>
                <a:lnTo>
                  <a:pt x="205441" y="143255"/>
                </a:lnTo>
                <a:lnTo>
                  <a:pt x="208502" y="140195"/>
                </a:lnTo>
                <a:lnTo>
                  <a:pt x="287745" y="140195"/>
                </a:lnTo>
                <a:lnTo>
                  <a:pt x="290025" y="131051"/>
                </a:lnTo>
                <a:lnTo>
                  <a:pt x="272497" y="131051"/>
                </a:lnTo>
                <a:lnTo>
                  <a:pt x="266401" y="128003"/>
                </a:lnTo>
                <a:lnTo>
                  <a:pt x="257257" y="128003"/>
                </a:lnTo>
                <a:lnTo>
                  <a:pt x="226777" y="118859"/>
                </a:lnTo>
                <a:lnTo>
                  <a:pt x="217633" y="115811"/>
                </a:lnTo>
                <a:close/>
              </a:path>
              <a:path w="336550" h="753110">
                <a:moveTo>
                  <a:pt x="286222" y="146303"/>
                </a:moveTo>
                <a:lnTo>
                  <a:pt x="235921" y="146303"/>
                </a:lnTo>
                <a:lnTo>
                  <a:pt x="242017" y="149351"/>
                </a:lnTo>
                <a:lnTo>
                  <a:pt x="248126" y="149351"/>
                </a:lnTo>
                <a:lnTo>
                  <a:pt x="251161" y="152399"/>
                </a:lnTo>
                <a:lnTo>
                  <a:pt x="254209" y="152399"/>
                </a:lnTo>
                <a:lnTo>
                  <a:pt x="257257" y="155435"/>
                </a:lnTo>
                <a:lnTo>
                  <a:pt x="257257" y="158483"/>
                </a:lnTo>
                <a:lnTo>
                  <a:pt x="263353" y="164579"/>
                </a:lnTo>
                <a:lnTo>
                  <a:pt x="263353" y="170675"/>
                </a:lnTo>
                <a:lnTo>
                  <a:pt x="260305" y="173723"/>
                </a:lnTo>
                <a:lnTo>
                  <a:pt x="260305" y="179831"/>
                </a:lnTo>
                <a:lnTo>
                  <a:pt x="257257" y="182879"/>
                </a:lnTo>
                <a:lnTo>
                  <a:pt x="254209" y="182879"/>
                </a:lnTo>
                <a:lnTo>
                  <a:pt x="251161" y="185927"/>
                </a:lnTo>
                <a:lnTo>
                  <a:pt x="275545" y="185927"/>
                </a:lnTo>
                <a:lnTo>
                  <a:pt x="278593" y="182879"/>
                </a:lnTo>
                <a:lnTo>
                  <a:pt x="278593" y="170675"/>
                </a:lnTo>
                <a:lnTo>
                  <a:pt x="275545" y="164579"/>
                </a:lnTo>
                <a:lnTo>
                  <a:pt x="275545" y="158483"/>
                </a:lnTo>
                <a:lnTo>
                  <a:pt x="272497" y="155435"/>
                </a:lnTo>
                <a:lnTo>
                  <a:pt x="281641" y="155435"/>
                </a:lnTo>
                <a:lnTo>
                  <a:pt x="284702" y="152399"/>
                </a:lnTo>
                <a:lnTo>
                  <a:pt x="286222" y="146303"/>
                </a:lnTo>
                <a:close/>
              </a:path>
              <a:path w="336550" h="753110">
                <a:moveTo>
                  <a:pt x="290785" y="128003"/>
                </a:moveTo>
                <a:lnTo>
                  <a:pt x="284702" y="131051"/>
                </a:lnTo>
                <a:lnTo>
                  <a:pt x="290025" y="131051"/>
                </a:lnTo>
                <a:lnTo>
                  <a:pt x="290785" y="128003"/>
                </a:lnTo>
                <a:close/>
              </a:path>
              <a:path w="336550" h="753110">
                <a:moveTo>
                  <a:pt x="336505" y="88379"/>
                </a:moveTo>
                <a:lnTo>
                  <a:pt x="299929" y="88379"/>
                </a:lnTo>
                <a:lnTo>
                  <a:pt x="306025" y="91427"/>
                </a:lnTo>
                <a:lnTo>
                  <a:pt x="315169" y="100571"/>
                </a:lnTo>
                <a:lnTo>
                  <a:pt x="315169" y="112775"/>
                </a:lnTo>
                <a:lnTo>
                  <a:pt x="312121" y="115811"/>
                </a:lnTo>
                <a:lnTo>
                  <a:pt x="312121" y="118859"/>
                </a:lnTo>
                <a:lnTo>
                  <a:pt x="309073" y="121919"/>
                </a:lnTo>
                <a:lnTo>
                  <a:pt x="330409" y="124967"/>
                </a:lnTo>
                <a:lnTo>
                  <a:pt x="333457" y="118859"/>
                </a:lnTo>
                <a:lnTo>
                  <a:pt x="333457" y="115811"/>
                </a:lnTo>
                <a:lnTo>
                  <a:pt x="336505" y="109727"/>
                </a:lnTo>
                <a:lnTo>
                  <a:pt x="336505" y="88379"/>
                </a:lnTo>
                <a:close/>
              </a:path>
              <a:path w="336550" h="753110">
                <a:moveTo>
                  <a:pt x="223729" y="0"/>
                </a:moveTo>
                <a:lnTo>
                  <a:pt x="214585" y="27431"/>
                </a:lnTo>
                <a:lnTo>
                  <a:pt x="278593" y="67055"/>
                </a:lnTo>
                <a:lnTo>
                  <a:pt x="205441" y="70103"/>
                </a:lnTo>
                <a:lnTo>
                  <a:pt x="196297" y="97523"/>
                </a:lnTo>
                <a:lnTo>
                  <a:pt x="299929" y="88379"/>
                </a:lnTo>
                <a:lnTo>
                  <a:pt x="336505" y="88379"/>
                </a:lnTo>
                <a:lnTo>
                  <a:pt x="336505" y="85343"/>
                </a:lnTo>
                <a:lnTo>
                  <a:pt x="321265" y="70103"/>
                </a:lnTo>
                <a:lnTo>
                  <a:pt x="306025" y="57899"/>
                </a:lnTo>
                <a:lnTo>
                  <a:pt x="223729" y="0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836664" y="3746004"/>
            <a:ext cx="421005" cy="713740"/>
          </a:xfrm>
          <a:custGeom>
            <a:avLst/>
            <a:gdLst/>
            <a:ahLst/>
            <a:cxnLst/>
            <a:rect l="l" t="t" r="r" b="b"/>
            <a:pathLst>
              <a:path w="421004" h="713739">
                <a:moveTo>
                  <a:pt x="109485" y="670559"/>
                </a:moveTo>
                <a:lnTo>
                  <a:pt x="36575" y="670559"/>
                </a:lnTo>
                <a:lnTo>
                  <a:pt x="140207" y="713231"/>
                </a:lnTo>
                <a:lnTo>
                  <a:pt x="149339" y="685799"/>
                </a:lnTo>
                <a:lnTo>
                  <a:pt x="109485" y="670559"/>
                </a:lnTo>
                <a:close/>
              </a:path>
              <a:path w="421004" h="713739">
                <a:moveTo>
                  <a:pt x="39623" y="600468"/>
                </a:moveTo>
                <a:lnTo>
                  <a:pt x="0" y="697991"/>
                </a:lnTo>
                <a:lnTo>
                  <a:pt x="21335" y="707135"/>
                </a:lnTo>
                <a:lnTo>
                  <a:pt x="36575" y="670559"/>
                </a:lnTo>
                <a:lnTo>
                  <a:pt x="109485" y="670559"/>
                </a:lnTo>
                <a:lnTo>
                  <a:pt x="45719" y="646175"/>
                </a:lnTo>
                <a:lnTo>
                  <a:pt x="60959" y="606551"/>
                </a:lnTo>
                <a:lnTo>
                  <a:pt x="39623" y="600468"/>
                </a:lnTo>
                <a:close/>
              </a:path>
              <a:path w="421004" h="713739">
                <a:moveTo>
                  <a:pt x="79247" y="600468"/>
                </a:moveTo>
                <a:lnTo>
                  <a:pt x="70116" y="621791"/>
                </a:lnTo>
                <a:lnTo>
                  <a:pt x="173723" y="630935"/>
                </a:lnTo>
                <a:lnTo>
                  <a:pt x="182879" y="606551"/>
                </a:lnTo>
                <a:lnTo>
                  <a:pt x="146303" y="606551"/>
                </a:lnTo>
                <a:lnTo>
                  <a:pt x="79247" y="600468"/>
                </a:lnTo>
                <a:close/>
              </a:path>
              <a:path w="421004" h="713739">
                <a:moveTo>
                  <a:pt x="103644" y="542556"/>
                </a:moveTo>
                <a:lnTo>
                  <a:pt x="94487" y="566927"/>
                </a:lnTo>
                <a:lnTo>
                  <a:pt x="146303" y="606551"/>
                </a:lnTo>
                <a:lnTo>
                  <a:pt x="182879" y="606551"/>
                </a:lnTo>
                <a:lnTo>
                  <a:pt x="131063" y="566927"/>
                </a:lnTo>
                <a:lnTo>
                  <a:pt x="198488" y="566927"/>
                </a:lnTo>
                <a:lnTo>
                  <a:pt x="204203" y="551687"/>
                </a:lnTo>
                <a:lnTo>
                  <a:pt x="167627" y="551687"/>
                </a:lnTo>
                <a:lnTo>
                  <a:pt x="103644" y="542556"/>
                </a:lnTo>
                <a:close/>
              </a:path>
              <a:path w="421004" h="713739">
                <a:moveTo>
                  <a:pt x="198488" y="566927"/>
                </a:moveTo>
                <a:lnTo>
                  <a:pt x="131063" y="566927"/>
                </a:lnTo>
                <a:lnTo>
                  <a:pt x="195059" y="576071"/>
                </a:lnTo>
                <a:lnTo>
                  <a:pt x="198488" y="566927"/>
                </a:lnTo>
                <a:close/>
              </a:path>
              <a:path w="421004" h="713739">
                <a:moveTo>
                  <a:pt x="124967" y="487692"/>
                </a:moveTo>
                <a:lnTo>
                  <a:pt x="115823" y="512063"/>
                </a:lnTo>
                <a:lnTo>
                  <a:pt x="167627" y="551687"/>
                </a:lnTo>
                <a:lnTo>
                  <a:pt x="204203" y="551687"/>
                </a:lnTo>
                <a:lnTo>
                  <a:pt x="124967" y="487692"/>
                </a:lnTo>
                <a:close/>
              </a:path>
              <a:path w="421004" h="713739">
                <a:moveTo>
                  <a:pt x="190492" y="397763"/>
                </a:moveTo>
                <a:lnTo>
                  <a:pt x="149678" y="419486"/>
                </a:lnTo>
                <a:lnTo>
                  <a:pt x="146303" y="429780"/>
                </a:lnTo>
                <a:lnTo>
                  <a:pt x="142779" y="436633"/>
                </a:lnTo>
                <a:lnTo>
                  <a:pt x="140969" y="443490"/>
                </a:lnTo>
                <a:lnTo>
                  <a:pt x="140303" y="450347"/>
                </a:lnTo>
                <a:lnTo>
                  <a:pt x="140209" y="457205"/>
                </a:lnTo>
                <a:lnTo>
                  <a:pt x="143255" y="466356"/>
                </a:lnTo>
                <a:lnTo>
                  <a:pt x="146303" y="472439"/>
                </a:lnTo>
                <a:lnTo>
                  <a:pt x="152387" y="478535"/>
                </a:lnTo>
                <a:lnTo>
                  <a:pt x="157006" y="484351"/>
                </a:lnTo>
                <a:lnTo>
                  <a:pt x="161912" y="488446"/>
                </a:lnTo>
                <a:lnTo>
                  <a:pt x="167389" y="491396"/>
                </a:lnTo>
                <a:lnTo>
                  <a:pt x="173723" y="493775"/>
                </a:lnTo>
                <a:lnTo>
                  <a:pt x="180586" y="497300"/>
                </a:lnTo>
                <a:lnTo>
                  <a:pt x="187444" y="499109"/>
                </a:lnTo>
                <a:lnTo>
                  <a:pt x="194299" y="499776"/>
                </a:lnTo>
                <a:lnTo>
                  <a:pt x="201155" y="499871"/>
                </a:lnTo>
                <a:lnTo>
                  <a:pt x="207967" y="498824"/>
                </a:lnTo>
                <a:lnTo>
                  <a:pt x="236855" y="474346"/>
                </a:lnTo>
                <a:lnTo>
                  <a:pt x="196203" y="474346"/>
                </a:lnTo>
                <a:lnTo>
                  <a:pt x="189683" y="472873"/>
                </a:lnTo>
                <a:lnTo>
                  <a:pt x="182879" y="469404"/>
                </a:lnTo>
                <a:lnTo>
                  <a:pt x="173723" y="466356"/>
                </a:lnTo>
                <a:lnTo>
                  <a:pt x="167627" y="463295"/>
                </a:lnTo>
                <a:lnTo>
                  <a:pt x="161531" y="451103"/>
                </a:lnTo>
                <a:lnTo>
                  <a:pt x="161531" y="445007"/>
                </a:lnTo>
                <a:lnTo>
                  <a:pt x="164579" y="438911"/>
                </a:lnTo>
                <a:lnTo>
                  <a:pt x="167627" y="429780"/>
                </a:lnTo>
                <a:lnTo>
                  <a:pt x="170675" y="426719"/>
                </a:lnTo>
                <a:lnTo>
                  <a:pt x="176771" y="423671"/>
                </a:lnTo>
                <a:lnTo>
                  <a:pt x="237565" y="423671"/>
                </a:lnTo>
                <a:lnTo>
                  <a:pt x="235588" y="419914"/>
                </a:lnTo>
                <a:lnTo>
                  <a:pt x="228968" y="412624"/>
                </a:lnTo>
                <a:lnTo>
                  <a:pt x="220633" y="407051"/>
                </a:lnTo>
                <a:lnTo>
                  <a:pt x="210299" y="402335"/>
                </a:lnTo>
                <a:lnTo>
                  <a:pt x="200680" y="398906"/>
                </a:lnTo>
                <a:lnTo>
                  <a:pt x="190492" y="397763"/>
                </a:lnTo>
                <a:close/>
              </a:path>
              <a:path w="421004" h="713739">
                <a:moveTo>
                  <a:pt x="237565" y="423671"/>
                </a:moveTo>
                <a:lnTo>
                  <a:pt x="192011" y="423671"/>
                </a:lnTo>
                <a:lnTo>
                  <a:pt x="210299" y="429780"/>
                </a:lnTo>
                <a:lnTo>
                  <a:pt x="216407" y="435863"/>
                </a:lnTo>
                <a:lnTo>
                  <a:pt x="222499" y="448059"/>
                </a:lnTo>
                <a:lnTo>
                  <a:pt x="222503" y="454151"/>
                </a:lnTo>
                <a:lnTo>
                  <a:pt x="219455" y="460247"/>
                </a:lnTo>
                <a:lnTo>
                  <a:pt x="219455" y="466356"/>
                </a:lnTo>
                <a:lnTo>
                  <a:pt x="207251" y="472439"/>
                </a:lnTo>
                <a:lnTo>
                  <a:pt x="202155" y="474107"/>
                </a:lnTo>
                <a:lnTo>
                  <a:pt x="196203" y="474346"/>
                </a:lnTo>
                <a:lnTo>
                  <a:pt x="236855" y="474346"/>
                </a:lnTo>
                <a:lnTo>
                  <a:pt x="237969" y="472683"/>
                </a:lnTo>
                <a:lnTo>
                  <a:pt x="240779" y="466356"/>
                </a:lnTo>
                <a:lnTo>
                  <a:pt x="244208" y="457199"/>
                </a:lnTo>
                <a:lnTo>
                  <a:pt x="245351" y="448059"/>
                </a:lnTo>
                <a:lnTo>
                  <a:pt x="244206" y="438911"/>
                </a:lnTo>
                <a:lnTo>
                  <a:pt x="240779" y="429780"/>
                </a:lnTo>
                <a:lnTo>
                  <a:pt x="237565" y="423671"/>
                </a:lnTo>
                <a:close/>
              </a:path>
              <a:path w="421004" h="713739">
                <a:moveTo>
                  <a:pt x="198107" y="304799"/>
                </a:moveTo>
                <a:lnTo>
                  <a:pt x="188963" y="329183"/>
                </a:lnTo>
                <a:lnTo>
                  <a:pt x="289547" y="335292"/>
                </a:lnTo>
                <a:lnTo>
                  <a:pt x="298703" y="310895"/>
                </a:lnTo>
                <a:lnTo>
                  <a:pt x="262115" y="310895"/>
                </a:lnTo>
                <a:lnTo>
                  <a:pt x="198107" y="304799"/>
                </a:lnTo>
                <a:close/>
              </a:path>
              <a:path w="421004" h="713739">
                <a:moveTo>
                  <a:pt x="219455" y="249935"/>
                </a:moveTo>
                <a:lnTo>
                  <a:pt x="210299" y="271271"/>
                </a:lnTo>
                <a:lnTo>
                  <a:pt x="262115" y="310895"/>
                </a:lnTo>
                <a:lnTo>
                  <a:pt x="298703" y="310895"/>
                </a:lnTo>
                <a:lnTo>
                  <a:pt x="246875" y="274319"/>
                </a:lnTo>
                <a:lnTo>
                  <a:pt x="313497" y="274319"/>
                </a:lnTo>
                <a:lnTo>
                  <a:pt x="320027" y="259092"/>
                </a:lnTo>
                <a:lnTo>
                  <a:pt x="316410" y="256031"/>
                </a:lnTo>
                <a:lnTo>
                  <a:pt x="286499" y="256031"/>
                </a:lnTo>
                <a:lnTo>
                  <a:pt x="219455" y="249935"/>
                </a:lnTo>
                <a:close/>
              </a:path>
              <a:path w="421004" h="713739">
                <a:moveTo>
                  <a:pt x="313497" y="274319"/>
                </a:moveTo>
                <a:lnTo>
                  <a:pt x="246875" y="274319"/>
                </a:lnTo>
                <a:lnTo>
                  <a:pt x="310883" y="280415"/>
                </a:lnTo>
                <a:lnTo>
                  <a:pt x="313497" y="274319"/>
                </a:lnTo>
                <a:close/>
              </a:path>
              <a:path w="421004" h="713739">
                <a:moveTo>
                  <a:pt x="240779" y="192023"/>
                </a:moveTo>
                <a:lnTo>
                  <a:pt x="231635" y="216407"/>
                </a:lnTo>
                <a:lnTo>
                  <a:pt x="286499" y="256031"/>
                </a:lnTo>
                <a:lnTo>
                  <a:pt x="316410" y="256031"/>
                </a:lnTo>
                <a:lnTo>
                  <a:pt x="240779" y="192023"/>
                </a:lnTo>
                <a:close/>
              </a:path>
              <a:path w="421004" h="713739">
                <a:moveTo>
                  <a:pt x="367663" y="137159"/>
                </a:moveTo>
                <a:lnTo>
                  <a:pt x="292607" y="137159"/>
                </a:lnTo>
                <a:lnTo>
                  <a:pt x="295655" y="140207"/>
                </a:lnTo>
                <a:lnTo>
                  <a:pt x="298703" y="140207"/>
                </a:lnTo>
                <a:lnTo>
                  <a:pt x="298703" y="152399"/>
                </a:lnTo>
                <a:lnTo>
                  <a:pt x="295655" y="164604"/>
                </a:lnTo>
                <a:lnTo>
                  <a:pt x="295655" y="173735"/>
                </a:lnTo>
                <a:lnTo>
                  <a:pt x="292607" y="182892"/>
                </a:lnTo>
                <a:lnTo>
                  <a:pt x="292607" y="185927"/>
                </a:lnTo>
                <a:lnTo>
                  <a:pt x="295655" y="192023"/>
                </a:lnTo>
                <a:lnTo>
                  <a:pt x="295655" y="198119"/>
                </a:lnTo>
                <a:lnTo>
                  <a:pt x="304787" y="207263"/>
                </a:lnTo>
                <a:lnTo>
                  <a:pt x="310883" y="210311"/>
                </a:lnTo>
                <a:lnTo>
                  <a:pt x="320027" y="213359"/>
                </a:lnTo>
                <a:lnTo>
                  <a:pt x="326123" y="213359"/>
                </a:lnTo>
                <a:lnTo>
                  <a:pt x="350507" y="188975"/>
                </a:lnTo>
                <a:lnTo>
                  <a:pt x="353555" y="185927"/>
                </a:lnTo>
                <a:lnTo>
                  <a:pt x="316979" y="185927"/>
                </a:lnTo>
                <a:lnTo>
                  <a:pt x="313931" y="182892"/>
                </a:lnTo>
                <a:lnTo>
                  <a:pt x="313931" y="179831"/>
                </a:lnTo>
                <a:lnTo>
                  <a:pt x="310883" y="176783"/>
                </a:lnTo>
                <a:lnTo>
                  <a:pt x="310883" y="170687"/>
                </a:lnTo>
                <a:lnTo>
                  <a:pt x="313931" y="161556"/>
                </a:lnTo>
                <a:lnTo>
                  <a:pt x="313931" y="146303"/>
                </a:lnTo>
                <a:lnTo>
                  <a:pt x="364229" y="146303"/>
                </a:lnTo>
                <a:lnTo>
                  <a:pt x="367663" y="137159"/>
                </a:lnTo>
                <a:close/>
              </a:path>
              <a:path w="421004" h="713739">
                <a:moveTo>
                  <a:pt x="292607" y="109727"/>
                </a:moveTo>
                <a:lnTo>
                  <a:pt x="286499" y="109727"/>
                </a:lnTo>
                <a:lnTo>
                  <a:pt x="283451" y="112775"/>
                </a:lnTo>
                <a:lnTo>
                  <a:pt x="277355" y="112775"/>
                </a:lnTo>
                <a:lnTo>
                  <a:pt x="274307" y="118871"/>
                </a:lnTo>
                <a:lnTo>
                  <a:pt x="270211" y="122205"/>
                </a:lnTo>
                <a:lnTo>
                  <a:pt x="266688" y="127253"/>
                </a:lnTo>
                <a:lnTo>
                  <a:pt x="263168" y="133445"/>
                </a:lnTo>
                <a:lnTo>
                  <a:pt x="259079" y="140207"/>
                </a:lnTo>
                <a:lnTo>
                  <a:pt x="256887" y="148829"/>
                </a:lnTo>
                <a:lnTo>
                  <a:pt x="255265" y="156595"/>
                </a:lnTo>
                <a:lnTo>
                  <a:pt x="254788" y="163787"/>
                </a:lnTo>
                <a:lnTo>
                  <a:pt x="256031" y="170687"/>
                </a:lnTo>
                <a:lnTo>
                  <a:pt x="257125" y="175736"/>
                </a:lnTo>
                <a:lnTo>
                  <a:pt x="260216" y="181355"/>
                </a:lnTo>
                <a:lnTo>
                  <a:pt x="265022" y="186975"/>
                </a:lnTo>
                <a:lnTo>
                  <a:pt x="271259" y="192023"/>
                </a:lnTo>
                <a:lnTo>
                  <a:pt x="283451" y="170687"/>
                </a:lnTo>
                <a:lnTo>
                  <a:pt x="277355" y="164604"/>
                </a:lnTo>
                <a:lnTo>
                  <a:pt x="277355" y="161556"/>
                </a:lnTo>
                <a:lnTo>
                  <a:pt x="274307" y="158495"/>
                </a:lnTo>
                <a:lnTo>
                  <a:pt x="277355" y="155447"/>
                </a:lnTo>
                <a:lnTo>
                  <a:pt x="277355" y="149351"/>
                </a:lnTo>
                <a:lnTo>
                  <a:pt x="280403" y="143268"/>
                </a:lnTo>
                <a:lnTo>
                  <a:pt x="286499" y="137159"/>
                </a:lnTo>
                <a:lnTo>
                  <a:pt x="367663" y="137159"/>
                </a:lnTo>
                <a:lnTo>
                  <a:pt x="368807" y="134111"/>
                </a:lnTo>
                <a:lnTo>
                  <a:pt x="353555" y="134111"/>
                </a:lnTo>
                <a:lnTo>
                  <a:pt x="347459" y="131063"/>
                </a:lnTo>
                <a:lnTo>
                  <a:pt x="338315" y="128015"/>
                </a:lnTo>
                <a:lnTo>
                  <a:pt x="310883" y="115823"/>
                </a:lnTo>
                <a:lnTo>
                  <a:pt x="298703" y="112775"/>
                </a:lnTo>
                <a:lnTo>
                  <a:pt x="292607" y="109727"/>
                </a:lnTo>
                <a:close/>
              </a:path>
              <a:path w="421004" h="713739">
                <a:moveTo>
                  <a:pt x="364229" y="146303"/>
                </a:moveTo>
                <a:lnTo>
                  <a:pt x="313931" y="146303"/>
                </a:lnTo>
                <a:lnTo>
                  <a:pt x="320027" y="149351"/>
                </a:lnTo>
                <a:lnTo>
                  <a:pt x="326123" y="149351"/>
                </a:lnTo>
                <a:lnTo>
                  <a:pt x="329171" y="152399"/>
                </a:lnTo>
                <a:lnTo>
                  <a:pt x="332231" y="152399"/>
                </a:lnTo>
                <a:lnTo>
                  <a:pt x="335279" y="155447"/>
                </a:lnTo>
                <a:lnTo>
                  <a:pt x="335279" y="158495"/>
                </a:lnTo>
                <a:lnTo>
                  <a:pt x="338315" y="161556"/>
                </a:lnTo>
                <a:lnTo>
                  <a:pt x="338315" y="170687"/>
                </a:lnTo>
                <a:lnTo>
                  <a:pt x="335279" y="176783"/>
                </a:lnTo>
                <a:lnTo>
                  <a:pt x="335279" y="179831"/>
                </a:lnTo>
                <a:lnTo>
                  <a:pt x="332231" y="182892"/>
                </a:lnTo>
                <a:lnTo>
                  <a:pt x="329171" y="185927"/>
                </a:lnTo>
                <a:lnTo>
                  <a:pt x="353555" y="185927"/>
                </a:lnTo>
                <a:lnTo>
                  <a:pt x="353555" y="167639"/>
                </a:lnTo>
                <a:lnTo>
                  <a:pt x="350507" y="164604"/>
                </a:lnTo>
                <a:lnTo>
                  <a:pt x="350507" y="158495"/>
                </a:lnTo>
                <a:lnTo>
                  <a:pt x="359651" y="158495"/>
                </a:lnTo>
                <a:lnTo>
                  <a:pt x="364229" y="146303"/>
                </a:lnTo>
                <a:close/>
              </a:path>
              <a:path w="421004" h="713739">
                <a:moveTo>
                  <a:pt x="292607" y="67068"/>
                </a:moveTo>
                <a:lnTo>
                  <a:pt x="280403" y="91439"/>
                </a:lnTo>
                <a:lnTo>
                  <a:pt x="387083" y="94487"/>
                </a:lnTo>
                <a:lnTo>
                  <a:pt x="393179" y="100583"/>
                </a:lnTo>
                <a:lnTo>
                  <a:pt x="396227" y="106692"/>
                </a:lnTo>
                <a:lnTo>
                  <a:pt x="399275" y="109727"/>
                </a:lnTo>
                <a:lnTo>
                  <a:pt x="399275" y="112775"/>
                </a:lnTo>
                <a:lnTo>
                  <a:pt x="396227" y="118871"/>
                </a:lnTo>
                <a:lnTo>
                  <a:pt x="396227" y="121919"/>
                </a:lnTo>
                <a:lnTo>
                  <a:pt x="390131" y="128015"/>
                </a:lnTo>
                <a:lnTo>
                  <a:pt x="411479" y="134111"/>
                </a:lnTo>
                <a:lnTo>
                  <a:pt x="414515" y="131063"/>
                </a:lnTo>
                <a:lnTo>
                  <a:pt x="417563" y="124980"/>
                </a:lnTo>
                <a:lnTo>
                  <a:pt x="417563" y="121919"/>
                </a:lnTo>
                <a:lnTo>
                  <a:pt x="420611" y="115823"/>
                </a:lnTo>
                <a:lnTo>
                  <a:pt x="420611" y="94487"/>
                </a:lnTo>
                <a:lnTo>
                  <a:pt x="417563" y="91439"/>
                </a:lnTo>
                <a:lnTo>
                  <a:pt x="417563" y="88404"/>
                </a:lnTo>
                <a:lnTo>
                  <a:pt x="408431" y="79247"/>
                </a:lnTo>
                <a:lnTo>
                  <a:pt x="396980" y="70103"/>
                </a:lnTo>
                <a:lnTo>
                  <a:pt x="365747" y="70103"/>
                </a:lnTo>
                <a:lnTo>
                  <a:pt x="292607" y="67068"/>
                </a:lnTo>
                <a:close/>
              </a:path>
              <a:path w="421004" h="713739">
                <a:moveTo>
                  <a:pt x="320027" y="0"/>
                </a:moveTo>
                <a:lnTo>
                  <a:pt x="307835" y="24383"/>
                </a:lnTo>
                <a:lnTo>
                  <a:pt x="365747" y="70103"/>
                </a:lnTo>
                <a:lnTo>
                  <a:pt x="396980" y="70103"/>
                </a:lnTo>
                <a:lnTo>
                  <a:pt x="393179" y="67068"/>
                </a:lnTo>
                <a:lnTo>
                  <a:pt x="320027" y="0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74138" y="2295169"/>
            <a:ext cx="189230" cy="798830"/>
          </a:xfrm>
          <a:custGeom>
            <a:avLst/>
            <a:gdLst/>
            <a:ahLst/>
            <a:cxnLst/>
            <a:rect l="l" t="t" r="r" b="b"/>
            <a:pathLst>
              <a:path w="189229" h="798830">
                <a:moveTo>
                  <a:pt x="63560" y="186940"/>
                </a:moveTo>
                <a:lnTo>
                  <a:pt x="54864" y="798563"/>
                </a:lnTo>
                <a:lnTo>
                  <a:pt x="115824" y="798563"/>
                </a:lnTo>
                <a:lnTo>
                  <a:pt x="127399" y="187970"/>
                </a:lnTo>
                <a:lnTo>
                  <a:pt x="63560" y="186940"/>
                </a:lnTo>
                <a:close/>
              </a:path>
              <a:path w="189229" h="798830">
                <a:moveTo>
                  <a:pt x="172741" y="155435"/>
                </a:moveTo>
                <a:lnTo>
                  <a:pt x="128016" y="155435"/>
                </a:lnTo>
                <a:lnTo>
                  <a:pt x="127399" y="187970"/>
                </a:lnTo>
                <a:lnTo>
                  <a:pt x="188963" y="188963"/>
                </a:lnTo>
                <a:lnTo>
                  <a:pt x="172741" y="155435"/>
                </a:lnTo>
                <a:close/>
              </a:path>
              <a:path w="189229" h="798830">
                <a:moveTo>
                  <a:pt x="128016" y="155435"/>
                </a:moveTo>
                <a:lnTo>
                  <a:pt x="64008" y="155435"/>
                </a:lnTo>
                <a:lnTo>
                  <a:pt x="63560" y="186940"/>
                </a:lnTo>
                <a:lnTo>
                  <a:pt x="127399" y="187970"/>
                </a:lnTo>
                <a:lnTo>
                  <a:pt x="128016" y="155435"/>
                </a:lnTo>
                <a:close/>
              </a:path>
              <a:path w="189229" h="798830">
                <a:moveTo>
                  <a:pt x="97536" y="0"/>
                </a:moveTo>
                <a:lnTo>
                  <a:pt x="0" y="185915"/>
                </a:lnTo>
                <a:lnTo>
                  <a:pt x="63560" y="186940"/>
                </a:lnTo>
                <a:lnTo>
                  <a:pt x="64008" y="155435"/>
                </a:lnTo>
                <a:lnTo>
                  <a:pt x="172741" y="155435"/>
                </a:lnTo>
                <a:lnTo>
                  <a:pt x="97536" y="0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668768" y="4148340"/>
            <a:ext cx="363220" cy="844550"/>
          </a:xfrm>
          <a:custGeom>
            <a:avLst/>
            <a:gdLst/>
            <a:ahLst/>
            <a:cxnLst/>
            <a:rect l="l" t="t" r="r" b="b"/>
            <a:pathLst>
              <a:path w="363220" h="844550">
                <a:moveTo>
                  <a:pt x="245329" y="165794"/>
                </a:moveTo>
                <a:lnTo>
                  <a:pt x="0" y="822959"/>
                </a:lnTo>
                <a:lnTo>
                  <a:pt x="60947" y="844295"/>
                </a:lnTo>
                <a:lnTo>
                  <a:pt x="305693" y="188692"/>
                </a:lnTo>
                <a:lnTo>
                  <a:pt x="245329" y="165794"/>
                </a:lnTo>
                <a:close/>
              </a:path>
              <a:path w="363220" h="844550">
                <a:moveTo>
                  <a:pt x="355269" y="137159"/>
                </a:moveTo>
                <a:lnTo>
                  <a:pt x="256019" y="137159"/>
                </a:lnTo>
                <a:lnTo>
                  <a:pt x="316966" y="158495"/>
                </a:lnTo>
                <a:lnTo>
                  <a:pt x="305693" y="188692"/>
                </a:lnTo>
                <a:lnTo>
                  <a:pt x="362686" y="210311"/>
                </a:lnTo>
                <a:lnTo>
                  <a:pt x="355269" y="137159"/>
                </a:lnTo>
                <a:close/>
              </a:path>
              <a:path w="363220" h="844550">
                <a:moveTo>
                  <a:pt x="256019" y="137159"/>
                </a:moveTo>
                <a:lnTo>
                  <a:pt x="245329" y="165794"/>
                </a:lnTo>
                <a:lnTo>
                  <a:pt x="305693" y="188692"/>
                </a:lnTo>
                <a:lnTo>
                  <a:pt x="316966" y="158495"/>
                </a:lnTo>
                <a:lnTo>
                  <a:pt x="256019" y="137159"/>
                </a:lnTo>
                <a:close/>
              </a:path>
              <a:path w="363220" h="844550">
                <a:moveTo>
                  <a:pt x="341363" y="0"/>
                </a:moveTo>
                <a:lnTo>
                  <a:pt x="185915" y="143255"/>
                </a:lnTo>
                <a:lnTo>
                  <a:pt x="245329" y="165794"/>
                </a:lnTo>
                <a:lnTo>
                  <a:pt x="256019" y="137159"/>
                </a:lnTo>
                <a:lnTo>
                  <a:pt x="355269" y="137159"/>
                </a:lnTo>
                <a:lnTo>
                  <a:pt x="341363" y="0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7459" y="3578364"/>
            <a:ext cx="4517123" cy="27035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94931" y="1127772"/>
            <a:ext cx="4014216" cy="20360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65747" y="3188207"/>
            <a:ext cx="4465320" cy="329565"/>
          </a:xfrm>
          <a:custGeom>
            <a:avLst/>
            <a:gdLst/>
            <a:ahLst/>
            <a:cxnLst/>
            <a:rect l="l" t="t" r="r" b="b"/>
            <a:pathLst>
              <a:path w="4465320" h="329564">
                <a:moveTo>
                  <a:pt x="4459211" y="0"/>
                </a:moveTo>
                <a:lnTo>
                  <a:pt x="6096" y="0"/>
                </a:lnTo>
                <a:lnTo>
                  <a:pt x="0" y="6095"/>
                </a:lnTo>
                <a:lnTo>
                  <a:pt x="0" y="323087"/>
                </a:lnTo>
                <a:lnTo>
                  <a:pt x="6096" y="329171"/>
                </a:lnTo>
                <a:lnTo>
                  <a:pt x="4459211" y="329171"/>
                </a:lnTo>
                <a:lnTo>
                  <a:pt x="4465307" y="323087"/>
                </a:lnTo>
                <a:lnTo>
                  <a:pt x="4465307" y="316991"/>
                </a:lnTo>
                <a:lnTo>
                  <a:pt x="24384" y="316991"/>
                </a:lnTo>
                <a:lnTo>
                  <a:pt x="12192" y="304787"/>
                </a:lnTo>
                <a:lnTo>
                  <a:pt x="24384" y="304787"/>
                </a:lnTo>
                <a:lnTo>
                  <a:pt x="24384" y="24371"/>
                </a:lnTo>
                <a:lnTo>
                  <a:pt x="12191" y="24371"/>
                </a:lnTo>
                <a:lnTo>
                  <a:pt x="24384" y="12191"/>
                </a:lnTo>
                <a:lnTo>
                  <a:pt x="4465307" y="12191"/>
                </a:lnTo>
                <a:lnTo>
                  <a:pt x="4465307" y="6095"/>
                </a:lnTo>
                <a:lnTo>
                  <a:pt x="4459211" y="0"/>
                </a:lnTo>
                <a:close/>
              </a:path>
              <a:path w="4465320" h="329564">
                <a:moveTo>
                  <a:pt x="24384" y="304787"/>
                </a:moveTo>
                <a:lnTo>
                  <a:pt x="12192" y="304787"/>
                </a:lnTo>
                <a:lnTo>
                  <a:pt x="24384" y="316991"/>
                </a:lnTo>
                <a:lnTo>
                  <a:pt x="24384" y="304787"/>
                </a:lnTo>
                <a:close/>
              </a:path>
              <a:path w="4465320" h="329564">
                <a:moveTo>
                  <a:pt x="4440923" y="304787"/>
                </a:moveTo>
                <a:lnTo>
                  <a:pt x="24384" y="304787"/>
                </a:lnTo>
                <a:lnTo>
                  <a:pt x="24384" y="316991"/>
                </a:lnTo>
                <a:lnTo>
                  <a:pt x="4440923" y="316991"/>
                </a:lnTo>
                <a:lnTo>
                  <a:pt x="4440923" y="304787"/>
                </a:lnTo>
                <a:close/>
              </a:path>
              <a:path w="4465320" h="329564">
                <a:moveTo>
                  <a:pt x="4440923" y="12191"/>
                </a:moveTo>
                <a:lnTo>
                  <a:pt x="4440923" y="316991"/>
                </a:lnTo>
                <a:lnTo>
                  <a:pt x="4453115" y="304787"/>
                </a:lnTo>
                <a:lnTo>
                  <a:pt x="4465307" y="304787"/>
                </a:lnTo>
                <a:lnTo>
                  <a:pt x="4465307" y="24371"/>
                </a:lnTo>
                <a:lnTo>
                  <a:pt x="4453115" y="24371"/>
                </a:lnTo>
                <a:lnTo>
                  <a:pt x="4440923" y="12191"/>
                </a:lnTo>
                <a:close/>
              </a:path>
              <a:path w="4465320" h="329564">
                <a:moveTo>
                  <a:pt x="4465307" y="304787"/>
                </a:moveTo>
                <a:lnTo>
                  <a:pt x="4453115" y="304787"/>
                </a:lnTo>
                <a:lnTo>
                  <a:pt x="4440923" y="316991"/>
                </a:lnTo>
                <a:lnTo>
                  <a:pt x="4465307" y="316991"/>
                </a:lnTo>
                <a:lnTo>
                  <a:pt x="4465307" y="304787"/>
                </a:lnTo>
                <a:close/>
              </a:path>
              <a:path w="4465320" h="329564">
                <a:moveTo>
                  <a:pt x="24384" y="12191"/>
                </a:moveTo>
                <a:lnTo>
                  <a:pt x="12191" y="24371"/>
                </a:lnTo>
                <a:lnTo>
                  <a:pt x="24384" y="24371"/>
                </a:lnTo>
                <a:lnTo>
                  <a:pt x="24384" y="12191"/>
                </a:lnTo>
                <a:close/>
              </a:path>
              <a:path w="4465320" h="329564">
                <a:moveTo>
                  <a:pt x="4440923" y="12191"/>
                </a:moveTo>
                <a:lnTo>
                  <a:pt x="24384" y="12191"/>
                </a:lnTo>
                <a:lnTo>
                  <a:pt x="24384" y="24371"/>
                </a:lnTo>
                <a:lnTo>
                  <a:pt x="4440923" y="24371"/>
                </a:lnTo>
                <a:lnTo>
                  <a:pt x="4440923" y="12191"/>
                </a:lnTo>
                <a:close/>
              </a:path>
              <a:path w="4465320" h="329564">
                <a:moveTo>
                  <a:pt x="4465307" y="12191"/>
                </a:moveTo>
                <a:lnTo>
                  <a:pt x="4440923" y="12191"/>
                </a:lnTo>
                <a:lnTo>
                  <a:pt x="4453115" y="24371"/>
                </a:lnTo>
                <a:lnTo>
                  <a:pt x="4465307" y="24371"/>
                </a:lnTo>
                <a:lnTo>
                  <a:pt x="4465307" y="12191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24903" y="3218179"/>
            <a:ext cx="3750310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15" dirty="0">
                <a:solidFill>
                  <a:srgbClr val="282828"/>
                </a:solidFill>
                <a:latin typeface="Arial"/>
                <a:cs typeface="Arial"/>
              </a:rPr>
              <a:t>Southbound </a:t>
            </a:r>
            <a:r>
              <a:rPr sz="1450" b="1" spc="5" dirty="0">
                <a:solidFill>
                  <a:srgbClr val="282828"/>
                </a:solidFill>
                <a:latin typeface="Arial"/>
                <a:cs typeface="Arial"/>
              </a:rPr>
              <a:t>Thomasville </a:t>
            </a:r>
            <a:r>
              <a:rPr sz="1450" b="1" spc="15" dirty="0">
                <a:solidFill>
                  <a:srgbClr val="282828"/>
                </a:solidFill>
                <a:latin typeface="Arial"/>
                <a:cs typeface="Arial"/>
              </a:rPr>
              <a:t>South </a:t>
            </a:r>
            <a:r>
              <a:rPr sz="1450" b="1" spc="10" dirty="0">
                <a:solidFill>
                  <a:srgbClr val="282828"/>
                </a:solidFill>
                <a:latin typeface="Arial"/>
                <a:cs typeface="Arial"/>
              </a:rPr>
              <a:t>of </a:t>
            </a:r>
            <a:r>
              <a:rPr sz="1450" b="1" spc="5" dirty="0">
                <a:solidFill>
                  <a:srgbClr val="282828"/>
                </a:solidFill>
                <a:latin typeface="Arial"/>
                <a:cs typeface="Arial"/>
              </a:rPr>
              <a:t>7</a:t>
            </a:r>
            <a:r>
              <a:rPr sz="1425" b="1" spc="7" baseline="26315" dirty="0">
                <a:solidFill>
                  <a:srgbClr val="282828"/>
                </a:solidFill>
                <a:latin typeface="Arial"/>
                <a:cs typeface="Arial"/>
              </a:rPr>
              <a:t>th</a:t>
            </a:r>
            <a:r>
              <a:rPr sz="1425" b="1" spc="165" baseline="26315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1450" b="1" spc="-40" dirty="0">
                <a:solidFill>
                  <a:srgbClr val="282828"/>
                </a:solidFill>
                <a:latin typeface="Arial"/>
                <a:cs typeface="Arial"/>
              </a:rPr>
              <a:t>Ave</a:t>
            </a:r>
            <a:endParaRPr sz="145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65747" y="6345948"/>
            <a:ext cx="4465320" cy="329565"/>
          </a:xfrm>
          <a:custGeom>
            <a:avLst/>
            <a:gdLst/>
            <a:ahLst/>
            <a:cxnLst/>
            <a:rect l="l" t="t" r="r" b="b"/>
            <a:pathLst>
              <a:path w="4465320" h="329565">
                <a:moveTo>
                  <a:pt x="4459211" y="0"/>
                </a:moveTo>
                <a:lnTo>
                  <a:pt x="6096" y="0"/>
                </a:lnTo>
                <a:lnTo>
                  <a:pt x="0" y="6083"/>
                </a:lnTo>
                <a:lnTo>
                  <a:pt x="0" y="323075"/>
                </a:lnTo>
                <a:lnTo>
                  <a:pt x="6096" y="329171"/>
                </a:lnTo>
                <a:lnTo>
                  <a:pt x="4459211" y="329171"/>
                </a:lnTo>
                <a:lnTo>
                  <a:pt x="4465307" y="323075"/>
                </a:lnTo>
                <a:lnTo>
                  <a:pt x="4465307" y="316979"/>
                </a:lnTo>
                <a:lnTo>
                  <a:pt x="24384" y="316979"/>
                </a:lnTo>
                <a:lnTo>
                  <a:pt x="12192" y="304774"/>
                </a:lnTo>
                <a:lnTo>
                  <a:pt x="24384" y="304774"/>
                </a:lnTo>
                <a:lnTo>
                  <a:pt x="24384" y="24358"/>
                </a:lnTo>
                <a:lnTo>
                  <a:pt x="12191" y="24358"/>
                </a:lnTo>
                <a:lnTo>
                  <a:pt x="24384" y="12179"/>
                </a:lnTo>
                <a:lnTo>
                  <a:pt x="4465307" y="12179"/>
                </a:lnTo>
                <a:lnTo>
                  <a:pt x="4465307" y="6083"/>
                </a:lnTo>
                <a:lnTo>
                  <a:pt x="4459211" y="0"/>
                </a:lnTo>
                <a:close/>
              </a:path>
              <a:path w="4465320" h="329565">
                <a:moveTo>
                  <a:pt x="24384" y="304774"/>
                </a:moveTo>
                <a:lnTo>
                  <a:pt x="12192" y="304774"/>
                </a:lnTo>
                <a:lnTo>
                  <a:pt x="24384" y="316979"/>
                </a:lnTo>
                <a:lnTo>
                  <a:pt x="24384" y="304774"/>
                </a:lnTo>
                <a:close/>
              </a:path>
              <a:path w="4465320" h="329565">
                <a:moveTo>
                  <a:pt x="4440923" y="304774"/>
                </a:moveTo>
                <a:lnTo>
                  <a:pt x="24384" y="304774"/>
                </a:lnTo>
                <a:lnTo>
                  <a:pt x="24384" y="316979"/>
                </a:lnTo>
                <a:lnTo>
                  <a:pt x="4440923" y="316979"/>
                </a:lnTo>
                <a:lnTo>
                  <a:pt x="4440923" y="304774"/>
                </a:lnTo>
                <a:close/>
              </a:path>
              <a:path w="4465320" h="329565">
                <a:moveTo>
                  <a:pt x="4440923" y="12179"/>
                </a:moveTo>
                <a:lnTo>
                  <a:pt x="4440923" y="316979"/>
                </a:lnTo>
                <a:lnTo>
                  <a:pt x="4453115" y="304774"/>
                </a:lnTo>
                <a:lnTo>
                  <a:pt x="4465307" y="304774"/>
                </a:lnTo>
                <a:lnTo>
                  <a:pt x="4465307" y="24358"/>
                </a:lnTo>
                <a:lnTo>
                  <a:pt x="4453115" y="24358"/>
                </a:lnTo>
                <a:lnTo>
                  <a:pt x="4440923" y="12179"/>
                </a:lnTo>
                <a:close/>
              </a:path>
              <a:path w="4465320" h="329565">
                <a:moveTo>
                  <a:pt x="4465307" y="304774"/>
                </a:moveTo>
                <a:lnTo>
                  <a:pt x="4453115" y="304774"/>
                </a:lnTo>
                <a:lnTo>
                  <a:pt x="4440923" y="316979"/>
                </a:lnTo>
                <a:lnTo>
                  <a:pt x="4465307" y="316979"/>
                </a:lnTo>
                <a:lnTo>
                  <a:pt x="4465307" y="304774"/>
                </a:lnTo>
                <a:close/>
              </a:path>
              <a:path w="4465320" h="329565">
                <a:moveTo>
                  <a:pt x="24384" y="12179"/>
                </a:moveTo>
                <a:lnTo>
                  <a:pt x="12191" y="24358"/>
                </a:lnTo>
                <a:lnTo>
                  <a:pt x="24384" y="24358"/>
                </a:lnTo>
                <a:lnTo>
                  <a:pt x="24384" y="12179"/>
                </a:lnTo>
                <a:close/>
              </a:path>
              <a:path w="4465320" h="329565">
                <a:moveTo>
                  <a:pt x="4440923" y="12179"/>
                </a:moveTo>
                <a:lnTo>
                  <a:pt x="24384" y="12179"/>
                </a:lnTo>
                <a:lnTo>
                  <a:pt x="24384" y="24358"/>
                </a:lnTo>
                <a:lnTo>
                  <a:pt x="4440923" y="24358"/>
                </a:lnTo>
                <a:lnTo>
                  <a:pt x="4440923" y="12179"/>
                </a:lnTo>
                <a:close/>
              </a:path>
              <a:path w="4465320" h="329565">
                <a:moveTo>
                  <a:pt x="4465307" y="12179"/>
                </a:moveTo>
                <a:lnTo>
                  <a:pt x="4440923" y="12179"/>
                </a:lnTo>
                <a:lnTo>
                  <a:pt x="4453115" y="24358"/>
                </a:lnTo>
                <a:lnTo>
                  <a:pt x="4465307" y="24358"/>
                </a:lnTo>
                <a:lnTo>
                  <a:pt x="4465307" y="12179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996175" y="6375920"/>
            <a:ext cx="3215005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15" dirty="0">
                <a:solidFill>
                  <a:srgbClr val="282828"/>
                </a:solidFill>
                <a:latin typeface="Arial"/>
                <a:cs typeface="Arial"/>
              </a:rPr>
              <a:t>Southbound </a:t>
            </a:r>
            <a:r>
              <a:rPr sz="1450" b="1" spc="5" dirty="0">
                <a:solidFill>
                  <a:srgbClr val="282828"/>
                </a:solidFill>
                <a:latin typeface="Arial"/>
                <a:cs typeface="Arial"/>
              </a:rPr>
              <a:t>Thomasville </a:t>
            </a:r>
            <a:r>
              <a:rPr sz="1450" b="1" spc="10" dirty="0">
                <a:solidFill>
                  <a:srgbClr val="282828"/>
                </a:solidFill>
                <a:latin typeface="Arial"/>
                <a:cs typeface="Arial"/>
              </a:rPr>
              <a:t>at </a:t>
            </a:r>
            <a:r>
              <a:rPr sz="1450" b="1" spc="0" dirty="0">
                <a:solidFill>
                  <a:srgbClr val="282828"/>
                </a:solidFill>
                <a:latin typeface="Arial"/>
                <a:cs typeface="Arial"/>
              </a:rPr>
              <a:t>6th</a:t>
            </a:r>
            <a:r>
              <a:rPr sz="1450" b="1" spc="-50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1450" b="1" spc="-25" dirty="0">
                <a:solidFill>
                  <a:srgbClr val="282828"/>
                </a:solidFill>
                <a:latin typeface="Arial"/>
                <a:cs typeface="Arial"/>
              </a:rPr>
              <a:t>Ave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584200" indent="-283210">
              <a:lnSpc>
                <a:spcPct val="100000"/>
              </a:lnSpc>
              <a:spcBef>
                <a:spcPts val="425"/>
              </a:spcBef>
              <a:buChar char="•"/>
              <a:tabLst>
                <a:tab pos="584200" algn="l"/>
                <a:tab pos="584835" algn="l"/>
              </a:tabLst>
            </a:pPr>
            <a:r>
              <a:rPr spc="0" dirty="0"/>
              <a:t>Beard St and </a:t>
            </a:r>
            <a:r>
              <a:rPr spc="5" dirty="0"/>
              <a:t>North </a:t>
            </a:r>
            <a:r>
              <a:rPr spc="0" dirty="0"/>
              <a:t>Gadsden St</a:t>
            </a:r>
            <a:r>
              <a:rPr spc="434" dirty="0"/>
              <a:t> </a:t>
            </a:r>
            <a:r>
              <a:rPr spc="0" dirty="0"/>
              <a:t>Realignment</a:t>
            </a:r>
          </a:p>
          <a:p>
            <a:pPr marL="584200" indent="-283210">
              <a:lnSpc>
                <a:spcPct val="100000"/>
              </a:lnSpc>
              <a:spcBef>
                <a:spcPts val="340"/>
              </a:spcBef>
              <a:buChar char="•"/>
              <a:tabLst>
                <a:tab pos="584200" algn="l"/>
                <a:tab pos="584835" algn="l"/>
              </a:tabLst>
            </a:pPr>
            <a:r>
              <a:rPr dirty="0"/>
              <a:t>Sidewalk</a:t>
            </a:r>
            <a:r>
              <a:rPr spc="155" dirty="0"/>
              <a:t> </a:t>
            </a:r>
            <a:r>
              <a:rPr spc="5" dirty="0"/>
              <a:t>Connectivity</a:t>
            </a:r>
          </a:p>
          <a:p>
            <a:pPr marL="584200" indent="-283210">
              <a:lnSpc>
                <a:spcPct val="100000"/>
              </a:lnSpc>
              <a:spcBef>
                <a:spcPts val="310"/>
              </a:spcBef>
              <a:buChar char="•"/>
              <a:tabLst>
                <a:tab pos="584200" algn="l"/>
                <a:tab pos="584835" algn="l"/>
              </a:tabLst>
            </a:pPr>
            <a:r>
              <a:rPr spc="5" dirty="0"/>
              <a:t>North </a:t>
            </a:r>
            <a:r>
              <a:rPr spc="0" dirty="0"/>
              <a:t>Gadsden St corridor </a:t>
            </a:r>
            <a:r>
              <a:rPr spc="5" dirty="0"/>
              <a:t>improvements </a:t>
            </a:r>
            <a:r>
              <a:rPr spc="10" dirty="0"/>
              <a:t>from </a:t>
            </a:r>
            <a:r>
              <a:rPr spc="-5" dirty="0"/>
              <a:t>6</a:t>
            </a:r>
            <a:r>
              <a:rPr sz="2175" spc="-7" baseline="24904" dirty="0"/>
              <a:t>th </a:t>
            </a:r>
            <a:r>
              <a:rPr sz="2100" spc="-5" dirty="0"/>
              <a:t>Ave </a:t>
            </a:r>
            <a:r>
              <a:rPr sz="2100" spc="25" dirty="0"/>
              <a:t>to</a:t>
            </a:r>
            <a:r>
              <a:rPr sz="2100" spc="100" dirty="0"/>
              <a:t> </a:t>
            </a:r>
            <a:r>
              <a:rPr sz="2100" spc="5" dirty="0"/>
              <a:t>Thomasville </a:t>
            </a:r>
            <a:r>
              <a:rPr sz="2100" spc="25" dirty="0"/>
              <a:t>Rd</a:t>
            </a:r>
            <a:endParaRPr sz="2100"/>
          </a:p>
          <a:p>
            <a:pPr marL="583565" indent="-282575">
              <a:lnSpc>
                <a:spcPct val="100000"/>
              </a:lnSpc>
              <a:spcBef>
                <a:spcPts val="310"/>
              </a:spcBef>
              <a:buChar char="•"/>
              <a:tabLst>
                <a:tab pos="584200" algn="l"/>
                <a:tab pos="584835" algn="l"/>
              </a:tabLst>
            </a:pPr>
            <a:r>
              <a:rPr spc="10" dirty="0"/>
              <a:t>Placemaking/Complete</a:t>
            </a:r>
            <a:r>
              <a:rPr spc="110" dirty="0"/>
              <a:t> </a:t>
            </a:r>
            <a:r>
              <a:rPr spc="0" dirty="0"/>
              <a:t>Streets</a:t>
            </a:r>
          </a:p>
          <a:p>
            <a:pPr marL="583565" indent="-282575">
              <a:lnSpc>
                <a:spcPct val="100000"/>
              </a:lnSpc>
              <a:spcBef>
                <a:spcPts val="315"/>
              </a:spcBef>
              <a:buChar char="•"/>
              <a:tabLst>
                <a:tab pos="584200" algn="l"/>
                <a:tab pos="584835" algn="l"/>
              </a:tabLst>
            </a:pPr>
            <a:r>
              <a:rPr spc="0" dirty="0"/>
              <a:t>One-way </a:t>
            </a:r>
            <a:r>
              <a:rPr spc="5" dirty="0"/>
              <a:t>southbound </a:t>
            </a:r>
            <a:r>
              <a:rPr spc="0" dirty="0"/>
              <a:t>of </a:t>
            </a:r>
            <a:r>
              <a:rPr spc="5" dirty="0"/>
              <a:t>Thomasville </a:t>
            </a:r>
            <a:r>
              <a:rPr spc="10" dirty="0"/>
              <a:t>Rd </a:t>
            </a:r>
            <a:r>
              <a:rPr spc="5" dirty="0"/>
              <a:t>from </a:t>
            </a:r>
            <a:r>
              <a:rPr spc="25" dirty="0"/>
              <a:t>N </a:t>
            </a:r>
            <a:r>
              <a:rPr spc="0" dirty="0"/>
              <a:t>Gadsden St to </a:t>
            </a:r>
            <a:r>
              <a:rPr dirty="0"/>
              <a:t>Monroe</a:t>
            </a:r>
            <a:r>
              <a:rPr spc="250" dirty="0"/>
              <a:t> </a:t>
            </a:r>
            <a:r>
              <a:rPr dirty="0"/>
              <a:t>St</a:t>
            </a:r>
          </a:p>
          <a:p>
            <a:pPr marL="583565" indent="-282575">
              <a:lnSpc>
                <a:spcPct val="100000"/>
              </a:lnSpc>
              <a:spcBef>
                <a:spcPts val="310"/>
              </a:spcBef>
              <a:buChar char="•"/>
              <a:tabLst>
                <a:tab pos="584200" algn="l"/>
                <a:tab pos="584835" algn="l"/>
              </a:tabLst>
            </a:pPr>
            <a:r>
              <a:rPr spc="0" dirty="0"/>
              <a:t>One-way </a:t>
            </a:r>
            <a:r>
              <a:rPr spc="5" dirty="0"/>
              <a:t>southbound </a:t>
            </a:r>
            <a:r>
              <a:rPr spc="0" dirty="0"/>
              <a:t>of </a:t>
            </a:r>
            <a:r>
              <a:rPr spc="5" dirty="0"/>
              <a:t>Thomasville </a:t>
            </a:r>
            <a:r>
              <a:rPr spc="10" dirty="0"/>
              <a:t>Rd from </a:t>
            </a:r>
            <a:r>
              <a:rPr spc="25" dirty="0"/>
              <a:t>N </a:t>
            </a:r>
            <a:r>
              <a:rPr spc="0" dirty="0"/>
              <a:t>Gadsden</a:t>
            </a:r>
            <a:r>
              <a:rPr spc="175" dirty="0"/>
              <a:t> </a:t>
            </a:r>
            <a:r>
              <a:rPr spc="0" dirty="0"/>
              <a:t>St to </a:t>
            </a:r>
            <a:r>
              <a:rPr dirty="0"/>
              <a:t>6</a:t>
            </a:r>
            <a:r>
              <a:rPr sz="2175" baseline="24904" dirty="0"/>
              <a:t>th </a:t>
            </a:r>
            <a:r>
              <a:rPr sz="2100" dirty="0"/>
              <a:t>Ave</a:t>
            </a:r>
            <a:endParaRPr sz="2100"/>
          </a:p>
          <a:p>
            <a:pPr marL="584200" marR="187325" indent="-283210">
              <a:lnSpc>
                <a:spcPts val="2300"/>
              </a:lnSpc>
              <a:spcBef>
                <a:spcPts val="595"/>
              </a:spcBef>
              <a:buChar char="•"/>
              <a:tabLst>
                <a:tab pos="584200" algn="l"/>
                <a:tab pos="584835" algn="l"/>
              </a:tabLst>
            </a:pPr>
            <a:r>
              <a:rPr spc="5" dirty="0">
                <a:solidFill>
                  <a:srgbClr val="282828"/>
                </a:solidFill>
              </a:rPr>
              <a:t>Thomasville, </a:t>
            </a:r>
            <a:r>
              <a:rPr spc="0" dirty="0">
                <a:solidFill>
                  <a:srgbClr val="282828"/>
                </a:solidFill>
              </a:rPr>
              <a:t>Meridian and </a:t>
            </a:r>
            <a:r>
              <a:rPr spc="25" dirty="0">
                <a:solidFill>
                  <a:srgbClr val="282828"/>
                </a:solidFill>
              </a:rPr>
              <a:t>N </a:t>
            </a:r>
            <a:r>
              <a:rPr spc="0" dirty="0">
                <a:solidFill>
                  <a:srgbClr val="282828"/>
                </a:solidFill>
              </a:rPr>
              <a:t>Gadsden </a:t>
            </a:r>
            <a:r>
              <a:rPr spc="5" dirty="0">
                <a:solidFill>
                  <a:srgbClr val="282828"/>
                </a:solidFill>
              </a:rPr>
              <a:t>Roundabout (includes all existing  movements)</a:t>
            </a:r>
          </a:p>
          <a:p>
            <a:pPr marL="584200" marR="695960" indent="-283210">
              <a:lnSpc>
                <a:spcPts val="2300"/>
              </a:lnSpc>
              <a:spcBef>
                <a:spcPts val="560"/>
              </a:spcBef>
              <a:buChar char="•"/>
              <a:tabLst>
                <a:tab pos="584200" algn="l"/>
                <a:tab pos="584835" algn="l"/>
              </a:tabLst>
            </a:pPr>
            <a:r>
              <a:rPr spc="5" dirty="0"/>
              <a:t>Thomasville, Meridian </a:t>
            </a:r>
            <a:r>
              <a:rPr spc="0" dirty="0"/>
              <a:t>and </a:t>
            </a:r>
            <a:r>
              <a:rPr spc="25" dirty="0"/>
              <a:t>N </a:t>
            </a:r>
            <a:r>
              <a:rPr spc="0" dirty="0"/>
              <a:t>Gadsden </a:t>
            </a:r>
            <a:r>
              <a:rPr spc="5" dirty="0"/>
              <a:t>Roundabout </a:t>
            </a:r>
            <a:r>
              <a:rPr spc="0" dirty="0"/>
              <a:t>(No </a:t>
            </a:r>
            <a:r>
              <a:rPr spc="5" dirty="0"/>
              <a:t>Gadsden </a:t>
            </a:r>
            <a:r>
              <a:rPr spc="-5" dirty="0"/>
              <a:t>to  </a:t>
            </a:r>
            <a:r>
              <a:rPr spc="0" dirty="0"/>
              <a:t>Meridian</a:t>
            </a:r>
            <a:r>
              <a:rPr spc="110" dirty="0"/>
              <a:t> </a:t>
            </a:r>
            <a:r>
              <a:rPr spc="0" dirty="0"/>
              <a:t>movement)</a:t>
            </a:r>
          </a:p>
          <a:p>
            <a:pPr marL="584200" indent="-283210">
              <a:lnSpc>
                <a:spcPct val="100000"/>
              </a:lnSpc>
              <a:spcBef>
                <a:spcPts val="280"/>
              </a:spcBef>
              <a:buChar char="•"/>
              <a:tabLst>
                <a:tab pos="584835" algn="l"/>
                <a:tab pos="585470" algn="l"/>
              </a:tabLst>
            </a:pPr>
            <a:r>
              <a:rPr spc="-5" dirty="0"/>
              <a:t>6</a:t>
            </a:r>
            <a:r>
              <a:rPr sz="2175" spc="-7" baseline="24904" dirty="0"/>
              <a:t>th </a:t>
            </a:r>
            <a:r>
              <a:rPr sz="2100" spc="0" dirty="0"/>
              <a:t>and </a:t>
            </a:r>
            <a:r>
              <a:rPr sz="2100" spc="-5" dirty="0"/>
              <a:t>7</a:t>
            </a:r>
            <a:r>
              <a:rPr sz="2175" spc="-7" baseline="24904" dirty="0"/>
              <a:t>th </a:t>
            </a:r>
            <a:r>
              <a:rPr sz="2100" spc="-5" dirty="0"/>
              <a:t>Ave </a:t>
            </a:r>
            <a:r>
              <a:rPr sz="2100" spc="5" dirty="0"/>
              <a:t>Bi-Directional</a:t>
            </a:r>
            <a:r>
              <a:rPr sz="2100" spc="100" dirty="0"/>
              <a:t> </a:t>
            </a:r>
            <a:r>
              <a:rPr sz="2100" spc="0" dirty="0"/>
              <a:t>Roadways</a:t>
            </a:r>
            <a:endParaRPr sz="2100"/>
          </a:p>
        </p:txBody>
      </p:sp>
      <p:sp>
        <p:nvSpPr>
          <p:cNvPr id="3" name="object 3"/>
          <p:cNvSpPr/>
          <p:nvPr/>
        </p:nvSpPr>
        <p:spPr>
          <a:xfrm>
            <a:off x="8476419" y="1283220"/>
            <a:ext cx="1069539" cy="755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69468" y="1596669"/>
            <a:ext cx="4781550" cy="4279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15" dirty="0"/>
              <a:t>Options Being Considered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78595" y="1057668"/>
            <a:ext cx="5303520" cy="56113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72511" y="1057668"/>
            <a:ext cx="5318760" cy="5621020"/>
          </a:xfrm>
          <a:custGeom>
            <a:avLst/>
            <a:gdLst/>
            <a:ahLst/>
            <a:cxnLst/>
            <a:rect l="l" t="t" r="r" b="b"/>
            <a:pathLst>
              <a:path w="5318759" h="5621020">
                <a:moveTo>
                  <a:pt x="6083" y="0"/>
                </a:moveTo>
                <a:lnTo>
                  <a:pt x="0" y="0"/>
                </a:lnTo>
                <a:lnTo>
                  <a:pt x="0" y="5620499"/>
                </a:lnTo>
                <a:lnTo>
                  <a:pt x="5315711" y="5620499"/>
                </a:lnTo>
                <a:lnTo>
                  <a:pt x="5318759" y="5617451"/>
                </a:lnTo>
                <a:lnTo>
                  <a:pt x="6083" y="5617451"/>
                </a:lnTo>
                <a:lnTo>
                  <a:pt x="3035" y="5611355"/>
                </a:lnTo>
                <a:lnTo>
                  <a:pt x="6083" y="5611355"/>
                </a:lnTo>
                <a:lnTo>
                  <a:pt x="6083" y="0"/>
                </a:lnTo>
                <a:close/>
              </a:path>
              <a:path w="5318759" h="5621020">
                <a:moveTo>
                  <a:pt x="6083" y="5611355"/>
                </a:moveTo>
                <a:lnTo>
                  <a:pt x="3035" y="5611355"/>
                </a:lnTo>
                <a:lnTo>
                  <a:pt x="6083" y="5617451"/>
                </a:lnTo>
                <a:lnTo>
                  <a:pt x="6083" y="5611355"/>
                </a:lnTo>
                <a:close/>
              </a:path>
              <a:path w="5318759" h="5621020">
                <a:moveTo>
                  <a:pt x="5309603" y="5611355"/>
                </a:moveTo>
                <a:lnTo>
                  <a:pt x="6083" y="5611355"/>
                </a:lnTo>
                <a:lnTo>
                  <a:pt x="6083" y="5617451"/>
                </a:lnTo>
                <a:lnTo>
                  <a:pt x="5309603" y="5617451"/>
                </a:lnTo>
                <a:lnTo>
                  <a:pt x="5309603" y="5611355"/>
                </a:lnTo>
                <a:close/>
              </a:path>
              <a:path w="5318759" h="5621020">
                <a:moveTo>
                  <a:pt x="5318759" y="0"/>
                </a:moveTo>
                <a:lnTo>
                  <a:pt x="5309603" y="0"/>
                </a:lnTo>
                <a:lnTo>
                  <a:pt x="5309603" y="5617451"/>
                </a:lnTo>
                <a:lnTo>
                  <a:pt x="5315711" y="5611355"/>
                </a:lnTo>
                <a:lnTo>
                  <a:pt x="5318759" y="5611355"/>
                </a:lnTo>
                <a:lnTo>
                  <a:pt x="5318759" y="0"/>
                </a:lnTo>
                <a:close/>
              </a:path>
              <a:path w="5318759" h="5621020">
                <a:moveTo>
                  <a:pt x="5318759" y="5611355"/>
                </a:moveTo>
                <a:lnTo>
                  <a:pt x="5315711" y="5611355"/>
                </a:lnTo>
                <a:lnTo>
                  <a:pt x="5309603" y="5617451"/>
                </a:lnTo>
                <a:lnTo>
                  <a:pt x="5318759" y="5617451"/>
                </a:lnTo>
                <a:lnTo>
                  <a:pt x="5318759" y="5611355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73423" y="3834396"/>
            <a:ext cx="1572895" cy="1569720"/>
          </a:xfrm>
          <a:custGeom>
            <a:avLst/>
            <a:gdLst/>
            <a:ahLst/>
            <a:cxnLst/>
            <a:rect l="l" t="t" r="r" b="b"/>
            <a:pathLst>
              <a:path w="1572895" h="1569720">
                <a:moveTo>
                  <a:pt x="825995" y="0"/>
                </a:moveTo>
                <a:lnTo>
                  <a:pt x="743712" y="0"/>
                </a:lnTo>
                <a:lnTo>
                  <a:pt x="704075" y="3035"/>
                </a:lnTo>
                <a:lnTo>
                  <a:pt x="664451" y="9144"/>
                </a:lnTo>
                <a:lnTo>
                  <a:pt x="588251" y="24371"/>
                </a:lnTo>
                <a:lnTo>
                  <a:pt x="515112" y="45720"/>
                </a:lnTo>
                <a:lnTo>
                  <a:pt x="478536" y="60947"/>
                </a:lnTo>
                <a:lnTo>
                  <a:pt x="377939" y="112776"/>
                </a:lnTo>
                <a:lnTo>
                  <a:pt x="344424" y="134099"/>
                </a:lnTo>
                <a:lnTo>
                  <a:pt x="286512" y="179832"/>
                </a:lnTo>
                <a:lnTo>
                  <a:pt x="256019" y="204216"/>
                </a:lnTo>
                <a:lnTo>
                  <a:pt x="228600" y="228600"/>
                </a:lnTo>
                <a:lnTo>
                  <a:pt x="204203" y="256032"/>
                </a:lnTo>
                <a:lnTo>
                  <a:pt x="179819" y="286499"/>
                </a:lnTo>
                <a:lnTo>
                  <a:pt x="155448" y="313944"/>
                </a:lnTo>
                <a:lnTo>
                  <a:pt x="112763" y="377952"/>
                </a:lnTo>
                <a:lnTo>
                  <a:pt x="76200" y="445008"/>
                </a:lnTo>
                <a:lnTo>
                  <a:pt x="48755" y="515099"/>
                </a:lnTo>
                <a:lnTo>
                  <a:pt x="33515" y="551688"/>
                </a:lnTo>
                <a:lnTo>
                  <a:pt x="15227" y="627888"/>
                </a:lnTo>
                <a:lnTo>
                  <a:pt x="3048" y="704088"/>
                </a:lnTo>
                <a:lnTo>
                  <a:pt x="0" y="743699"/>
                </a:lnTo>
                <a:lnTo>
                  <a:pt x="0" y="825995"/>
                </a:lnTo>
                <a:lnTo>
                  <a:pt x="3048" y="865619"/>
                </a:lnTo>
                <a:lnTo>
                  <a:pt x="15227" y="944867"/>
                </a:lnTo>
                <a:lnTo>
                  <a:pt x="60960" y="1091171"/>
                </a:lnTo>
                <a:lnTo>
                  <a:pt x="112763" y="1191755"/>
                </a:lnTo>
                <a:lnTo>
                  <a:pt x="134112" y="1225283"/>
                </a:lnTo>
                <a:lnTo>
                  <a:pt x="179819" y="1286243"/>
                </a:lnTo>
                <a:lnTo>
                  <a:pt x="231647" y="1341107"/>
                </a:lnTo>
                <a:lnTo>
                  <a:pt x="286512" y="1389862"/>
                </a:lnTo>
                <a:lnTo>
                  <a:pt x="316979" y="1414246"/>
                </a:lnTo>
                <a:lnTo>
                  <a:pt x="377939" y="1456931"/>
                </a:lnTo>
                <a:lnTo>
                  <a:pt x="444995" y="1493507"/>
                </a:lnTo>
                <a:lnTo>
                  <a:pt x="481571" y="1508734"/>
                </a:lnTo>
                <a:lnTo>
                  <a:pt x="515112" y="1523974"/>
                </a:lnTo>
                <a:lnTo>
                  <a:pt x="551675" y="1536179"/>
                </a:lnTo>
                <a:lnTo>
                  <a:pt x="591312" y="1545310"/>
                </a:lnTo>
                <a:lnTo>
                  <a:pt x="627875" y="1554467"/>
                </a:lnTo>
                <a:lnTo>
                  <a:pt x="707136" y="1566646"/>
                </a:lnTo>
                <a:lnTo>
                  <a:pt x="746747" y="1569707"/>
                </a:lnTo>
                <a:lnTo>
                  <a:pt x="825995" y="1569707"/>
                </a:lnTo>
                <a:lnTo>
                  <a:pt x="865619" y="1566646"/>
                </a:lnTo>
                <a:lnTo>
                  <a:pt x="944867" y="1554467"/>
                </a:lnTo>
                <a:lnTo>
                  <a:pt x="981443" y="1545310"/>
                </a:lnTo>
                <a:lnTo>
                  <a:pt x="1021067" y="1536179"/>
                </a:lnTo>
                <a:lnTo>
                  <a:pt x="1057643" y="1520939"/>
                </a:lnTo>
                <a:lnTo>
                  <a:pt x="1091171" y="1508734"/>
                </a:lnTo>
                <a:lnTo>
                  <a:pt x="786371" y="1508734"/>
                </a:lnTo>
                <a:lnTo>
                  <a:pt x="673595" y="1499603"/>
                </a:lnTo>
                <a:lnTo>
                  <a:pt x="603491" y="1484363"/>
                </a:lnTo>
                <a:lnTo>
                  <a:pt x="502907" y="1450822"/>
                </a:lnTo>
                <a:lnTo>
                  <a:pt x="441959" y="1420355"/>
                </a:lnTo>
                <a:lnTo>
                  <a:pt x="381000" y="1383779"/>
                </a:lnTo>
                <a:lnTo>
                  <a:pt x="298691" y="1319771"/>
                </a:lnTo>
                <a:lnTo>
                  <a:pt x="249936" y="1271003"/>
                </a:lnTo>
                <a:lnTo>
                  <a:pt x="185915" y="1188707"/>
                </a:lnTo>
                <a:lnTo>
                  <a:pt x="149339" y="1127734"/>
                </a:lnTo>
                <a:lnTo>
                  <a:pt x="118859" y="1063739"/>
                </a:lnTo>
                <a:lnTo>
                  <a:pt x="94475" y="999731"/>
                </a:lnTo>
                <a:lnTo>
                  <a:pt x="85331" y="963155"/>
                </a:lnTo>
                <a:lnTo>
                  <a:pt x="76200" y="929627"/>
                </a:lnTo>
                <a:lnTo>
                  <a:pt x="70091" y="893051"/>
                </a:lnTo>
                <a:lnTo>
                  <a:pt x="63995" y="819886"/>
                </a:lnTo>
                <a:lnTo>
                  <a:pt x="63995" y="746747"/>
                </a:lnTo>
                <a:lnTo>
                  <a:pt x="70091" y="673608"/>
                </a:lnTo>
                <a:lnTo>
                  <a:pt x="94475" y="569976"/>
                </a:lnTo>
                <a:lnTo>
                  <a:pt x="118859" y="502920"/>
                </a:lnTo>
                <a:lnTo>
                  <a:pt x="149339" y="438899"/>
                </a:lnTo>
                <a:lnTo>
                  <a:pt x="185915" y="381000"/>
                </a:lnTo>
                <a:lnTo>
                  <a:pt x="228600" y="323088"/>
                </a:lnTo>
                <a:lnTo>
                  <a:pt x="274307" y="271259"/>
                </a:lnTo>
                <a:lnTo>
                  <a:pt x="298691" y="249923"/>
                </a:lnTo>
                <a:lnTo>
                  <a:pt x="326136" y="225552"/>
                </a:lnTo>
                <a:lnTo>
                  <a:pt x="381000" y="182880"/>
                </a:lnTo>
                <a:lnTo>
                  <a:pt x="411467" y="164592"/>
                </a:lnTo>
                <a:lnTo>
                  <a:pt x="441959" y="149352"/>
                </a:lnTo>
                <a:lnTo>
                  <a:pt x="472427" y="131064"/>
                </a:lnTo>
                <a:lnTo>
                  <a:pt x="505955" y="118859"/>
                </a:lnTo>
                <a:lnTo>
                  <a:pt x="536448" y="103632"/>
                </a:lnTo>
                <a:lnTo>
                  <a:pt x="569963" y="94488"/>
                </a:lnTo>
                <a:lnTo>
                  <a:pt x="606539" y="85344"/>
                </a:lnTo>
                <a:lnTo>
                  <a:pt x="640067" y="76200"/>
                </a:lnTo>
                <a:lnTo>
                  <a:pt x="713219" y="64008"/>
                </a:lnTo>
                <a:lnTo>
                  <a:pt x="749795" y="60947"/>
                </a:lnTo>
                <a:lnTo>
                  <a:pt x="1091171" y="60947"/>
                </a:lnTo>
                <a:lnTo>
                  <a:pt x="1054595" y="45720"/>
                </a:lnTo>
                <a:lnTo>
                  <a:pt x="1018019" y="33528"/>
                </a:lnTo>
                <a:lnTo>
                  <a:pt x="941819" y="15240"/>
                </a:lnTo>
                <a:lnTo>
                  <a:pt x="865619" y="3035"/>
                </a:lnTo>
                <a:lnTo>
                  <a:pt x="825995" y="0"/>
                </a:lnTo>
                <a:close/>
              </a:path>
              <a:path w="1572895" h="1569720">
                <a:moveTo>
                  <a:pt x="1091171" y="60947"/>
                </a:moveTo>
                <a:lnTo>
                  <a:pt x="822947" y="60947"/>
                </a:lnTo>
                <a:lnTo>
                  <a:pt x="859536" y="64008"/>
                </a:lnTo>
                <a:lnTo>
                  <a:pt x="932675" y="76200"/>
                </a:lnTo>
                <a:lnTo>
                  <a:pt x="966203" y="85344"/>
                </a:lnTo>
                <a:lnTo>
                  <a:pt x="1002779" y="94488"/>
                </a:lnTo>
                <a:lnTo>
                  <a:pt x="1036307" y="106680"/>
                </a:lnTo>
                <a:lnTo>
                  <a:pt x="1100315" y="134099"/>
                </a:lnTo>
                <a:lnTo>
                  <a:pt x="1191755" y="185928"/>
                </a:lnTo>
                <a:lnTo>
                  <a:pt x="1246619" y="225552"/>
                </a:lnTo>
                <a:lnTo>
                  <a:pt x="1271003" y="249923"/>
                </a:lnTo>
                <a:lnTo>
                  <a:pt x="1298448" y="274320"/>
                </a:lnTo>
                <a:lnTo>
                  <a:pt x="1322819" y="298704"/>
                </a:lnTo>
                <a:lnTo>
                  <a:pt x="1386827" y="381000"/>
                </a:lnTo>
                <a:lnTo>
                  <a:pt x="1405115" y="411480"/>
                </a:lnTo>
                <a:lnTo>
                  <a:pt x="1420355" y="441947"/>
                </a:lnTo>
                <a:lnTo>
                  <a:pt x="1438643" y="472440"/>
                </a:lnTo>
                <a:lnTo>
                  <a:pt x="1450835" y="502920"/>
                </a:lnTo>
                <a:lnTo>
                  <a:pt x="1466075" y="536435"/>
                </a:lnTo>
                <a:lnTo>
                  <a:pt x="1475219" y="569976"/>
                </a:lnTo>
                <a:lnTo>
                  <a:pt x="1487424" y="603504"/>
                </a:lnTo>
                <a:lnTo>
                  <a:pt x="1493507" y="640080"/>
                </a:lnTo>
                <a:lnTo>
                  <a:pt x="1499603" y="673608"/>
                </a:lnTo>
                <a:lnTo>
                  <a:pt x="1505712" y="710171"/>
                </a:lnTo>
                <a:lnTo>
                  <a:pt x="1508747" y="746747"/>
                </a:lnTo>
                <a:lnTo>
                  <a:pt x="1508747" y="822934"/>
                </a:lnTo>
                <a:lnTo>
                  <a:pt x="1499603" y="896086"/>
                </a:lnTo>
                <a:lnTo>
                  <a:pt x="1484363" y="966203"/>
                </a:lnTo>
                <a:lnTo>
                  <a:pt x="1466075" y="1033246"/>
                </a:lnTo>
                <a:lnTo>
                  <a:pt x="1450835" y="1066774"/>
                </a:lnTo>
                <a:lnTo>
                  <a:pt x="1438643" y="1097267"/>
                </a:lnTo>
                <a:lnTo>
                  <a:pt x="1420355" y="1130795"/>
                </a:lnTo>
                <a:lnTo>
                  <a:pt x="1405115" y="1161275"/>
                </a:lnTo>
                <a:lnTo>
                  <a:pt x="1383779" y="1188707"/>
                </a:lnTo>
                <a:lnTo>
                  <a:pt x="1344155" y="1243571"/>
                </a:lnTo>
                <a:lnTo>
                  <a:pt x="1271003" y="1319771"/>
                </a:lnTo>
                <a:lnTo>
                  <a:pt x="1219200" y="1365491"/>
                </a:lnTo>
                <a:lnTo>
                  <a:pt x="1188707" y="1383779"/>
                </a:lnTo>
                <a:lnTo>
                  <a:pt x="1161275" y="1402067"/>
                </a:lnTo>
                <a:lnTo>
                  <a:pt x="1130795" y="1420355"/>
                </a:lnTo>
                <a:lnTo>
                  <a:pt x="1097267" y="1435595"/>
                </a:lnTo>
                <a:lnTo>
                  <a:pt x="1066800" y="1450822"/>
                </a:lnTo>
                <a:lnTo>
                  <a:pt x="999731" y="1475219"/>
                </a:lnTo>
                <a:lnTo>
                  <a:pt x="929627" y="1493507"/>
                </a:lnTo>
                <a:lnTo>
                  <a:pt x="786371" y="1508734"/>
                </a:lnTo>
                <a:lnTo>
                  <a:pt x="1091171" y="1508734"/>
                </a:lnTo>
                <a:lnTo>
                  <a:pt x="1127747" y="1493507"/>
                </a:lnTo>
                <a:lnTo>
                  <a:pt x="1194803" y="1456931"/>
                </a:lnTo>
                <a:lnTo>
                  <a:pt x="1255763" y="1414246"/>
                </a:lnTo>
                <a:lnTo>
                  <a:pt x="1286243" y="1389862"/>
                </a:lnTo>
                <a:lnTo>
                  <a:pt x="1341107" y="1341107"/>
                </a:lnTo>
                <a:lnTo>
                  <a:pt x="1368539" y="1313662"/>
                </a:lnTo>
                <a:lnTo>
                  <a:pt x="1417307" y="1252715"/>
                </a:lnTo>
                <a:lnTo>
                  <a:pt x="1456931" y="1191755"/>
                </a:lnTo>
                <a:lnTo>
                  <a:pt x="1478267" y="1158227"/>
                </a:lnTo>
                <a:lnTo>
                  <a:pt x="1508747" y="1091171"/>
                </a:lnTo>
                <a:lnTo>
                  <a:pt x="1524000" y="1054595"/>
                </a:lnTo>
                <a:lnTo>
                  <a:pt x="1548371" y="981443"/>
                </a:lnTo>
                <a:lnTo>
                  <a:pt x="1554467" y="941819"/>
                </a:lnTo>
                <a:lnTo>
                  <a:pt x="1563624" y="902195"/>
                </a:lnTo>
                <a:lnTo>
                  <a:pt x="1572755" y="783323"/>
                </a:lnTo>
                <a:lnTo>
                  <a:pt x="1563624" y="664464"/>
                </a:lnTo>
                <a:lnTo>
                  <a:pt x="1554467" y="624840"/>
                </a:lnTo>
                <a:lnTo>
                  <a:pt x="1545336" y="588264"/>
                </a:lnTo>
                <a:lnTo>
                  <a:pt x="1536179" y="548640"/>
                </a:lnTo>
                <a:lnTo>
                  <a:pt x="1524000" y="512064"/>
                </a:lnTo>
                <a:lnTo>
                  <a:pt x="1508747" y="478523"/>
                </a:lnTo>
                <a:lnTo>
                  <a:pt x="1493507" y="441947"/>
                </a:lnTo>
                <a:lnTo>
                  <a:pt x="1456931" y="374904"/>
                </a:lnTo>
                <a:lnTo>
                  <a:pt x="1392936" y="283464"/>
                </a:lnTo>
                <a:lnTo>
                  <a:pt x="1365491" y="256032"/>
                </a:lnTo>
                <a:lnTo>
                  <a:pt x="1341107" y="228600"/>
                </a:lnTo>
                <a:lnTo>
                  <a:pt x="1313675" y="201168"/>
                </a:lnTo>
                <a:lnTo>
                  <a:pt x="1286243" y="176771"/>
                </a:lnTo>
                <a:lnTo>
                  <a:pt x="1255763" y="155435"/>
                </a:lnTo>
                <a:lnTo>
                  <a:pt x="1225283" y="131064"/>
                </a:lnTo>
                <a:lnTo>
                  <a:pt x="1191755" y="112776"/>
                </a:lnTo>
                <a:lnTo>
                  <a:pt x="1161275" y="94488"/>
                </a:lnTo>
                <a:lnTo>
                  <a:pt x="1124712" y="76200"/>
                </a:lnTo>
                <a:lnTo>
                  <a:pt x="1091171" y="60947"/>
                </a:lnTo>
                <a:close/>
              </a:path>
            </a:pathLst>
          </a:custGeom>
          <a:solidFill>
            <a:srgbClr val="A10B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89959" y="3541788"/>
            <a:ext cx="2136775" cy="2106295"/>
          </a:xfrm>
          <a:custGeom>
            <a:avLst/>
            <a:gdLst/>
            <a:ahLst/>
            <a:cxnLst/>
            <a:rect l="l" t="t" r="r" b="b"/>
            <a:pathLst>
              <a:path w="2136775" h="2106295">
                <a:moveTo>
                  <a:pt x="1069835" y="0"/>
                </a:moveTo>
                <a:lnTo>
                  <a:pt x="960107" y="6096"/>
                </a:lnTo>
                <a:lnTo>
                  <a:pt x="905243" y="12192"/>
                </a:lnTo>
                <a:lnTo>
                  <a:pt x="853427" y="21336"/>
                </a:lnTo>
                <a:lnTo>
                  <a:pt x="801611" y="33528"/>
                </a:lnTo>
                <a:lnTo>
                  <a:pt x="749795" y="48768"/>
                </a:lnTo>
                <a:lnTo>
                  <a:pt x="701027" y="64008"/>
                </a:lnTo>
                <a:lnTo>
                  <a:pt x="652259" y="82296"/>
                </a:lnTo>
                <a:lnTo>
                  <a:pt x="606539" y="103632"/>
                </a:lnTo>
                <a:lnTo>
                  <a:pt x="515112" y="152400"/>
                </a:lnTo>
                <a:lnTo>
                  <a:pt x="472427" y="179832"/>
                </a:lnTo>
                <a:lnTo>
                  <a:pt x="429755" y="210312"/>
                </a:lnTo>
                <a:lnTo>
                  <a:pt x="390131" y="240792"/>
                </a:lnTo>
                <a:lnTo>
                  <a:pt x="350507" y="274320"/>
                </a:lnTo>
                <a:lnTo>
                  <a:pt x="313931" y="307848"/>
                </a:lnTo>
                <a:lnTo>
                  <a:pt x="277355" y="344424"/>
                </a:lnTo>
                <a:lnTo>
                  <a:pt x="243827" y="384048"/>
                </a:lnTo>
                <a:lnTo>
                  <a:pt x="213347" y="423672"/>
                </a:lnTo>
                <a:lnTo>
                  <a:pt x="182867" y="466344"/>
                </a:lnTo>
                <a:lnTo>
                  <a:pt x="128003" y="551688"/>
                </a:lnTo>
                <a:lnTo>
                  <a:pt x="85331" y="643128"/>
                </a:lnTo>
                <a:lnTo>
                  <a:pt x="63995" y="691896"/>
                </a:lnTo>
                <a:lnTo>
                  <a:pt x="48755" y="740664"/>
                </a:lnTo>
                <a:lnTo>
                  <a:pt x="33515" y="792480"/>
                </a:lnTo>
                <a:lnTo>
                  <a:pt x="21336" y="841248"/>
                </a:lnTo>
                <a:lnTo>
                  <a:pt x="12179" y="893064"/>
                </a:lnTo>
                <a:lnTo>
                  <a:pt x="6083" y="947928"/>
                </a:lnTo>
                <a:lnTo>
                  <a:pt x="3035" y="999744"/>
                </a:lnTo>
                <a:lnTo>
                  <a:pt x="0" y="1054595"/>
                </a:lnTo>
                <a:lnTo>
                  <a:pt x="3035" y="1109459"/>
                </a:lnTo>
                <a:lnTo>
                  <a:pt x="6083" y="1161275"/>
                </a:lnTo>
                <a:lnTo>
                  <a:pt x="12179" y="1216139"/>
                </a:lnTo>
                <a:lnTo>
                  <a:pt x="21336" y="1267955"/>
                </a:lnTo>
                <a:lnTo>
                  <a:pt x="33515" y="1316723"/>
                </a:lnTo>
                <a:lnTo>
                  <a:pt x="48755" y="1368539"/>
                </a:lnTo>
                <a:lnTo>
                  <a:pt x="67043" y="1417307"/>
                </a:lnTo>
                <a:lnTo>
                  <a:pt x="85331" y="1463027"/>
                </a:lnTo>
                <a:lnTo>
                  <a:pt x="106667" y="1511795"/>
                </a:lnTo>
                <a:lnTo>
                  <a:pt x="131051" y="1557515"/>
                </a:lnTo>
                <a:lnTo>
                  <a:pt x="155435" y="1600187"/>
                </a:lnTo>
                <a:lnTo>
                  <a:pt x="182867" y="1642859"/>
                </a:lnTo>
                <a:lnTo>
                  <a:pt x="213347" y="1685531"/>
                </a:lnTo>
                <a:lnTo>
                  <a:pt x="243827" y="1725155"/>
                </a:lnTo>
                <a:lnTo>
                  <a:pt x="277355" y="1761731"/>
                </a:lnTo>
                <a:lnTo>
                  <a:pt x="350507" y="1834870"/>
                </a:lnTo>
                <a:lnTo>
                  <a:pt x="390131" y="1865363"/>
                </a:lnTo>
                <a:lnTo>
                  <a:pt x="429755" y="1898891"/>
                </a:lnTo>
                <a:lnTo>
                  <a:pt x="515112" y="1953755"/>
                </a:lnTo>
                <a:lnTo>
                  <a:pt x="560819" y="1981187"/>
                </a:lnTo>
                <a:lnTo>
                  <a:pt x="606539" y="2002523"/>
                </a:lnTo>
                <a:lnTo>
                  <a:pt x="655307" y="2023859"/>
                </a:lnTo>
                <a:lnTo>
                  <a:pt x="752843" y="2060435"/>
                </a:lnTo>
                <a:lnTo>
                  <a:pt x="801611" y="2072627"/>
                </a:lnTo>
                <a:lnTo>
                  <a:pt x="853427" y="2084819"/>
                </a:lnTo>
                <a:lnTo>
                  <a:pt x="908291" y="2093963"/>
                </a:lnTo>
                <a:lnTo>
                  <a:pt x="1014971" y="2106155"/>
                </a:lnTo>
                <a:lnTo>
                  <a:pt x="1124712" y="2106155"/>
                </a:lnTo>
                <a:lnTo>
                  <a:pt x="1231379" y="2093963"/>
                </a:lnTo>
                <a:lnTo>
                  <a:pt x="1286243" y="2084819"/>
                </a:lnTo>
                <a:lnTo>
                  <a:pt x="1338059" y="2072627"/>
                </a:lnTo>
                <a:lnTo>
                  <a:pt x="1386827" y="2060435"/>
                </a:lnTo>
                <a:lnTo>
                  <a:pt x="1438643" y="2042147"/>
                </a:lnTo>
                <a:lnTo>
                  <a:pt x="1018019" y="2042147"/>
                </a:lnTo>
                <a:lnTo>
                  <a:pt x="966203" y="2039099"/>
                </a:lnTo>
                <a:lnTo>
                  <a:pt x="914400" y="2033003"/>
                </a:lnTo>
                <a:lnTo>
                  <a:pt x="865619" y="2023859"/>
                </a:lnTo>
                <a:lnTo>
                  <a:pt x="768083" y="1999475"/>
                </a:lnTo>
                <a:lnTo>
                  <a:pt x="722363" y="1984235"/>
                </a:lnTo>
                <a:lnTo>
                  <a:pt x="676643" y="1965947"/>
                </a:lnTo>
                <a:lnTo>
                  <a:pt x="630923" y="1944611"/>
                </a:lnTo>
                <a:lnTo>
                  <a:pt x="588251" y="1923275"/>
                </a:lnTo>
                <a:lnTo>
                  <a:pt x="545579" y="1898891"/>
                </a:lnTo>
                <a:lnTo>
                  <a:pt x="505955" y="1874507"/>
                </a:lnTo>
                <a:lnTo>
                  <a:pt x="466331" y="1847075"/>
                </a:lnTo>
                <a:lnTo>
                  <a:pt x="393179" y="1786115"/>
                </a:lnTo>
                <a:lnTo>
                  <a:pt x="356603" y="1752587"/>
                </a:lnTo>
                <a:lnTo>
                  <a:pt x="323075" y="1719059"/>
                </a:lnTo>
                <a:lnTo>
                  <a:pt x="262115" y="1645907"/>
                </a:lnTo>
                <a:lnTo>
                  <a:pt x="207251" y="1566659"/>
                </a:lnTo>
                <a:lnTo>
                  <a:pt x="182867" y="1523987"/>
                </a:lnTo>
                <a:lnTo>
                  <a:pt x="161531" y="1481315"/>
                </a:lnTo>
                <a:lnTo>
                  <a:pt x="143243" y="1438643"/>
                </a:lnTo>
                <a:lnTo>
                  <a:pt x="124955" y="1392923"/>
                </a:lnTo>
                <a:lnTo>
                  <a:pt x="94475" y="1301483"/>
                </a:lnTo>
                <a:lnTo>
                  <a:pt x="82283" y="1252715"/>
                </a:lnTo>
                <a:lnTo>
                  <a:pt x="73139" y="1203947"/>
                </a:lnTo>
                <a:lnTo>
                  <a:pt x="67043" y="1155179"/>
                </a:lnTo>
                <a:lnTo>
                  <a:pt x="63995" y="1103363"/>
                </a:lnTo>
                <a:lnTo>
                  <a:pt x="63995" y="1002792"/>
                </a:lnTo>
                <a:lnTo>
                  <a:pt x="70091" y="950976"/>
                </a:lnTo>
                <a:lnTo>
                  <a:pt x="76200" y="902195"/>
                </a:lnTo>
                <a:lnTo>
                  <a:pt x="94475" y="804672"/>
                </a:lnTo>
                <a:lnTo>
                  <a:pt x="124955" y="713232"/>
                </a:lnTo>
                <a:lnTo>
                  <a:pt x="143243" y="667512"/>
                </a:lnTo>
                <a:lnTo>
                  <a:pt x="161531" y="624840"/>
                </a:lnTo>
                <a:lnTo>
                  <a:pt x="210311" y="539496"/>
                </a:lnTo>
                <a:lnTo>
                  <a:pt x="234683" y="499872"/>
                </a:lnTo>
                <a:lnTo>
                  <a:pt x="262115" y="460248"/>
                </a:lnTo>
                <a:lnTo>
                  <a:pt x="292595" y="423672"/>
                </a:lnTo>
                <a:lnTo>
                  <a:pt x="326123" y="387096"/>
                </a:lnTo>
                <a:lnTo>
                  <a:pt x="393179" y="320040"/>
                </a:lnTo>
                <a:lnTo>
                  <a:pt x="429755" y="289560"/>
                </a:lnTo>
                <a:lnTo>
                  <a:pt x="469379" y="259080"/>
                </a:lnTo>
                <a:lnTo>
                  <a:pt x="505955" y="231648"/>
                </a:lnTo>
                <a:lnTo>
                  <a:pt x="591312" y="182880"/>
                </a:lnTo>
                <a:lnTo>
                  <a:pt x="633971" y="161544"/>
                </a:lnTo>
                <a:lnTo>
                  <a:pt x="679691" y="140208"/>
                </a:lnTo>
                <a:lnTo>
                  <a:pt x="725424" y="121920"/>
                </a:lnTo>
                <a:lnTo>
                  <a:pt x="771131" y="106680"/>
                </a:lnTo>
                <a:lnTo>
                  <a:pt x="816851" y="94488"/>
                </a:lnTo>
                <a:lnTo>
                  <a:pt x="865619" y="82296"/>
                </a:lnTo>
                <a:lnTo>
                  <a:pt x="917435" y="76200"/>
                </a:lnTo>
                <a:lnTo>
                  <a:pt x="966203" y="67056"/>
                </a:lnTo>
                <a:lnTo>
                  <a:pt x="1018019" y="64008"/>
                </a:lnTo>
                <a:lnTo>
                  <a:pt x="1435595" y="64008"/>
                </a:lnTo>
                <a:lnTo>
                  <a:pt x="1386827" y="48768"/>
                </a:lnTo>
                <a:lnTo>
                  <a:pt x="1335011" y="33528"/>
                </a:lnTo>
                <a:lnTo>
                  <a:pt x="1283195" y="21336"/>
                </a:lnTo>
                <a:lnTo>
                  <a:pt x="1231379" y="12192"/>
                </a:lnTo>
                <a:lnTo>
                  <a:pt x="1176515" y="6096"/>
                </a:lnTo>
                <a:lnTo>
                  <a:pt x="1069835" y="0"/>
                </a:lnTo>
                <a:close/>
              </a:path>
              <a:path w="2136775" h="2106295">
                <a:moveTo>
                  <a:pt x="1435595" y="64008"/>
                </a:moveTo>
                <a:lnTo>
                  <a:pt x="1121651" y="64008"/>
                </a:lnTo>
                <a:lnTo>
                  <a:pt x="1274051" y="82296"/>
                </a:lnTo>
                <a:lnTo>
                  <a:pt x="1322819" y="94488"/>
                </a:lnTo>
                <a:lnTo>
                  <a:pt x="1368539" y="106680"/>
                </a:lnTo>
                <a:lnTo>
                  <a:pt x="1417307" y="124968"/>
                </a:lnTo>
                <a:lnTo>
                  <a:pt x="1463027" y="140208"/>
                </a:lnTo>
                <a:lnTo>
                  <a:pt x="1548371" y="182880"/>
                </a:lnTo>
                <a:lnTo>
                  <a:pt x="1633715" y="231648"/>
                </a:lnTo>
                <a:lnTo>
                  <a:pt x="1670291" y="259080"/>
                </a:lnTo>
                <a:lnTo>
                  <a:pt x="1709915" y="289560"/>
                </a:lnTo>
                <a:lnTo>
                  <a:pt x="1746491" y="320040"/>
                </a:lnTo>
                <a:lnTo>
                  <a:pt x="1813547" y="387096"/>
                </a:lnTo>
                <a:lnTo>
                  <a:pt x="1847075" y="423672"/>
                </a:lnTo>
                <a:lnTo>
                  <a:pt x="1874507" y="463296"/>
                </a:lnTo>
                <a:lnTo>
                  <a:pt x="1905000" y="499872"/>
                </a:lnTo>
                <a:lnTo>
                  <a:pt x="1929371" y="539496"/>
                </a:lnTo>
                <a:lnTo>
                  <a:pt x="1953755" y="582168"/>
                </a:lnTo>
                <a:lnTo>
                  <a:pt x="1996427" y="667512"/>
                </a:lnTo>
                <a:lnTo>
                  <a:pt x="2014715" y="713232"/>
                </a:lnTo>
                <a:lnTo>
                  <a:pt x="2029955" y="758952"/>
                </a:lnTo>
                <a:lnTo>
                  <a:pt x="2045195" y="807720"/>
                </a:lnTo>
                <a:lnTo>
                  <a:pt x="2054339" y="853440"/>
                </a:lnTo>
                <a:lnTo>
                  <a:pt x="2063483" y="902195"/>
                </a:lnTo>
                <a:lnTo>
                  <a:pt x="2069579" y="954024"/>
                </a:lnTo>
                <a:lnTo>
                  <a:pt x="2072627" y="1002792"/>
                </a:lnTo>
                <a:lnTo>
                  <a:pt x="2075675" y="1054595"/>
                </a:lnTo>
                <a:lnTo>
                  <a:pt x="2072627" y="1106411"/>
                </a:lnTo>
                <a:lnTo>
                  <a:pt x="2069579" y="1155179"/>
                </a:lnTo>
                <a:lnTo>
                  <a:pt x="2063483" y="1203947"/>
                </a:lnTo>
                <a:lnTo>
                  <a:pt x="2054339" y="1252715"/>
                </a:lnTo>
                <a:lnTo>
                  <a:pt x="2042147" y="1301483"/>
                </a:lnTo>
                <a:lnTo>
                  <a:pt x="2029955" y="1347203"/>
                </a:lnTo>
                <a:lnTo>
                  <a:pt x="2014715" y="1395971"/>
                </a:lnTo>
                <a:lnTo>
                  <a:pt x="1996427" y="1438643"/>
                </a:lnTo>
                <a:lnTo>
                  <a:pt x="1975091" y="1484363"/>
                </a:lnTo>
                <a:lnTo>
                  <a:pt x="1953755" y="1527035"/>
                </a:lnTo>
                <a:lnTo>
                  <a:pt x="1929371" y="1566659"/>
                </a:lnTo>
                <a:lnTo>
                  <a:pt x="1874507" y="1645907"/>
                </a:lnTo>
                <a:lnTo>
                  <a:pt x="1813547" y="1719059"/>
                </a:lnTo>
                <a:lnTo>
                  <a:pt x="1746491" y="1786115"/>
                </a:lnTo>
                <a:lnTo>
                  <a:pt x="1709915" y="1816595"/>
                </a:lnTo>
                <a:lnTo>
                  <a:pt x="1670291" y="1847075"/>
                </a:lnTo>
                <a:lnTo>
                  <a:pt x="1591043" y="1901939"/>
                </a:lnTo>
                <a:lnTo>
                  <a:pt x="1548371" y="1923275"/>
                </a:lnTo>
                <a:lnTo>
                  <a:pt x="1505712" y="1947659"/>
                </a:lnTo>
                <a:lnTo>
                  <a:pt x="1414259" y="1984235"/>
                </a:lnTo>
                <a:lnTo>
                  <a:pt x="1368539" y="1999475"/>
                </a:lnTo>
                <a:lnTo>
                  <a:pt x="1271003" y="2023859"/>
                </a:lnTo>
                <a:lnTo>
                  <a:pt x="1222235" y="2033003"/>
                </a:lnTo>
                <a:lnTo>
                  <a:pt x="1170419" y="2039099"/>
                </a:lnTo>
                <a:lnTo>
                  <a:pt x="1121651" y="2042147"/>
                </a:lnTo>
                <a:lnTo>
                  <a:pt x="1438643" y="2042147"/>
                </a:lnTo>
                <a:lnTo>
                  <a:pt x="1484363" y="2023859"/>
                </a:lnTo>
                <a:lnTo>
                  <a:pt x="1533131" y="2002523"/>
                </a:lnTo>
                <a:lnTo>
                  <a:pt x="1624571" y="1953755"/>
                </a:lnTo>
                <a:lnTo>
                  <a:pt x="1667243" y="1926323"/>
                </a:lnTo>
                <a:lnTo>
                  <a:pt x="1709915" y="1895843"/>
                </a:lnTo>
                <a:lnTo>
                  <a:pt x="1749539" y="1865363"/>
                </a:lnTo>
                <a:lnTo>
                  <a:pt x="1789163" y="1831835"/>
                </a:lnTo>
                <a:lnTo>
                  <a:pt x="1825739" y="1798307"/>
                </a:lnTo>
                <a:lnTo>
                  <a:pt x="1859267" y="1761731"/>
                </a:lnTo>
                <a:lnTo>
                  <a:pt x="1926323" y="1682470"/>
                </a:lnTo>
                <a:lnTo>
                  <a:pt x="1956803" y="1642859"/>
                </a:lnTo>
                <a:lnTo>
                  <a:pt x="1984235" y="1600187"/>
                </a:lnTo>
                <a:lnTo>
                  <a:pt x="2033003" y="1508747"/>
                </a:lnTo>
                <a:lnTo>
                  <a:pt x="2054339" y="1463027"/>
                </a:lnTo>
                <a:lnTo>
                  <a:pt x="2090915" y="1365491"/>
                </a:lnTo>
                <a:lnTo>
                  <a:pt x="2103107" y="1316723"/>
                </a:lnTo>
                <a:lnTo>
                  <a:pt x="2115299" y="1264907"/>
                </a:lnTo>
                <a:lnTo>
                  <a:pt x="2133600" y="1161275"/>
                </a:lnTo>
                <a:lnTo>
                  <a:pt x="2136635" y="1106411"/>
                </a:lnTo>
                <a:lnTo>
                  <a:pt x="2136635" y="999744"/>
                </a:lnTo>
                <a:lnTo>
                  <a:pt x="2133600" y="944880"/>
                </a:lnTo>
                <a:lnTo>
                  <a:pt x="2115299" y="841248"/>
                </a:lnTo>
                <a:lnTo>
                  <a:pt x="2103107" y="789432"/>
                </a:lnTo>
                <a:lnTo>
                  <a:pt x="2090915" y="740664"/>
                </a:lnTo>
                <a:lnTo>
                  <a:pt x="2054339" y="643128"/>
                </a:lnTo>
                <a:lnTo>
                  <a:pt x="2033003" y="597408"/>
                </a:lnTo>
                <a:lnTo>
                  <a:pt x="2008619" y="551688"/>
                </a:lnTo>
                <a:lnTo>
                  <a:pt x="1981200" y="505968"/>
                </a:lnTo>
                <a:lnTo>
                  <a:pt x="1953755" y="463296"/>
                </a:lnTo>
                <a:lnTo>
                  <a:pt x="1926323" y="423672"/>
                </a:lnTo>
                <a:lnTo>
                  <a:pt x="1859267" y="344424"/>
                </a:lnTo>
                <a:lnTo>
                  <a:pt x="1822691" y="307848"/>
                </a:lnTo>
                <a:lnTo>
                  <a:pt x="1749539" y="240792"/>
                </a:lnTo>
                <a:lnTo>
                  <a:pt x="1706867" y="210312"/>
                </a:lnTo>
                <a:lnTo>
                  <a:pt x="1667243" y="179832"/>
                </a:lnTo>
                <a:lnTo>
                  <a:pt x="1621523" y="152400"/>
                </a:lnTo>
                <a:lnTo>
                  <a:pt x="1578851" y="128016"/>
                </a:lnTo>
                <a:lnTo>
                  <a:pt x="1533131" y="103632"/>
                </a:lnTo>
                <a:lnTo>
                  <a:pt x="1484363" y="82296"/>
                </a:lnTo>
                <a:lnTo>
                  <a:pt x="1435595" y="64008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09075" y="1121663"/>
            <a:ext cx="2893060" cy="304800"/>
          </a:xfrm>
          <a:custGeom>
            <a:avLst/>
            <a:gdLst/>
            <a:ahLst/>
            <a:cxnLst/>
            <a:rect l="l" t="t" r="r" b="b"/>
            <a:pathLst>
              <a:path w="2893060" h="304800">
                <a:moveTo>
                  <a:pt x="0" y="304800"/>
                </a:moveTo>
                <a:lnTo>
                  <a:pt x="2892539" y="304800"/>
                </a:lnTo>
                <a:lnTo>
                  <a:pt x="2892539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96883" y="1109484"/>
            <a:ext cx="2917190" cy="329565"/>
          </a:xfrm>
          <a:custGeom>
            <a:avLst/>
            <a:gdLst/>
            <a:ahLst/>
            <a:cxnLst/>
            <a:rect l="l" t="t" r="r" b="b"/>
            <a:pathLst>
              <a:path w="2917190" h="329565">
                <a:moveTo>
                  <a:pt x="2910840" y="0"/>
                </a:moveTo>
                <a:lnTo>
                  <a:pt x="6083" y="0"/>
                </a:lnTo>
                <a:lnTo>
                  <a:pt x="0" y="6095"/>
                </a:lnTo>
                <a:lnTo>
                  <a:pt x="0" y="323075"/>
                </a:lnTo>
                <a:lnTo>
                  <a:pt x="6083" y="329171"/>
                </a:lnTo>
                <a:lnTo>
                  <a:pt x="2910840" y="329171"/>
                </a:lnTo>
                <a:lnTo>
                  <a:pt x="2916923" y="323075"/>
                </a:lnTo>
                <a:lnTo>
                  <a:pt x="2916923" y="316979"/>
                </a:lnTo>
                <a:lnTo>
                  <a:pt x="24384" y="316979"/>
                </a:lnTo>
                <a:lnTo>
                  <a:pt x="12192" y="304787"/>
                </a:lnTo>
                <a:lnTo>
                  <a:pt x="24384" y="304787"/>
                </a:lnTo>
                <a:lnTo>
                  <a:pt x="24384" y="24371"/>
                </a:lnTo>
                <a:lnTo>
                  <a:pt x="12191" y="24371"/>
                </a:lnTo>
                <a:lnTo>
                  <a:pt x="24384" y="12179"/>
                </a:lnTo>
                <a:lnTo>
                  <a:pt x="2916923" y="12179"/>
                </a:lnTo>
                <a:lnTo>
                  <a:pt x="2916923" y="6095"/>
                </a:lnTo>
                <a:lnTo>
                  <a:pt x="2910840" y="0"/>
                </a:lnTo>
                <a:close/>
              </a:path>
              <a:path w="2917190" h="329565">
                <a:moveTo>
                  <a:pt x="24384" y="304787"/>
                </a:moveTo>
                <a:lnTo>
                  <a:pt x="12192" y="304787"/>
                </a:lnTo>
                <a:lnTo>
                  <a:pt x="24384" y="316979"/>
                </a:lnTo>
                <a:lnTo>
                  <a:pt x="24384" y="304787"/>
                </a:lnTo>
                <a:close/>
              </a:path>
              <a:path w="2917190" h="329565">
                <a:moveTo>
                  <a:pt x="2892552" y="304787"/>
                </a:moveTo>
                <a:lnTo>
                  <a:pt x="24384" y="304787"/>
                </a:lnTo>
                <a:lnTo>
                  <a:pt x="24384" y="316979"/>
                </a:lnTo>
                <a:lnTo>
                  <a:pt x="2892552" y="316979"/>
                </a:lnTo>
                <a:lnTo>
                  <a:pt x="2892552" y="304787"/>
                </a:lnTo>
                <a:close/>
              </a:path>
              <a:path w="2917190" h="329565">
                <a:moveTo>
                  <a:pt x="2892552" y="12179"/>
                </a:moveTo>
                <a:lnTo>
                  <a:pt x="2892552" y="316979"/>
                </a:lnTo>
                <a:lnTo>
                  <a:pt x="2904731" y="304787"/>
                </a:lnTo>
                <a:lnTo>
                  <a:pt x="2916923" y="304787"/>
                </a:lnTo>
                <a:lnTo>
                  <a:pt x="2916923" y="24371"/>
                </a:lnTo>
                <a:lnTo>
                  <a:pt x="2904731" y="24371"/>
                </a:lnTo>
                <a:lnTo>
                  <a:pt x="2892552" y="12179"/>
                </a:lnTo>
                <a:close/>
              </a:path>
              <a:path w="2917190" h="329565">
                <a:moveTo>
                  <a:pt x="2916923" y="304787"/>
                </a:moveTo>
                <a:lnTo>
                  <a:pt x="2904731" y="304787"/>
                </a:lnTo>
                <a:lnTo>
                  <a:pt x="2892552" y="316979"/>
                </a:lnTo>
                <a:lnTo>
                  <a:pt x="2916923" y="316979"/>
                </a:lnTo>
                <a:lnTo>
                  <a:pt x="2916923" y="304787"/>
                </a:lnTo>
                <a:close/>
              </a:path>
              <a:path w="2917190" h="329565">
                <a:moveTo>
                  <a:pt x="24384" y="12179"/>
                </a:moveTo>
                <a:lnTo>
                  <a:pt x="12191" y="24371"/>
                </a:lnTo>
                <a:lnTo>
                  <a:pt x="24384" y="24371"/>
                </a:lnTo>
                <a:lnTo>
                  <a:pt x="24384" y="12179"/>
                </a:lnTo>
                <a:close/>
              </a:path>
              <a:path w="2917190" h="329565">
                <a:moveTo>
                  <a:pt x="2892552" y="12179"/>
                </a:moveTo>
                <a:lnTo>
                  <a:pt x="24384" y="12179"/>
                </a:lnTo>
                <a:lnTo>
                  <a:pt x="24384" y="24371"/>
                </a:lnTo>
                <a:lnTo>
                  <a:pt x="2892552" y="24371"/>
                </a:lnTo>
                <a:lnTo>
                  <a:pt x="2892552" y="12179"/>
                </a:lnTo>
                <a:close/>
              </a:path>
              <a:path w="2917190" h="329565">
                <a:moveTo>
                  <a:pt x="2916923" y="12179"/>
                </a:moveTo>
                <a:lnTo>
                  <a:pt x="2892552" y="12179"/>
                </a:lnTo>
                <a:lnTo>
                  <a:pt x="2904731" y="24371"/>
                </a:lnTo>
                <a:lnTo>
                  <a:pt x="2916923" y="24371"/>
                </a:lnTo>
                <a:lnTo>
                  <a:pt x="2916923" y="12179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742692" y="1139456"/>
            <a:ext cx="2634615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5" dirty="0">
                <a:solidFill>
                  <a:srgbClr val="282828"/>
                </a:solidFill>
                <a:latin typeface="Arial"/>
                <a:cs typeface="Arial"/>
              </a:rPr>
              <a:t>Operationally </a:t>
            </a:r>
            <a:r>
              <a:rPr sz="1450" b="1" spc="15" dirty="0">
                <a:solidFill>
                  <a:srgbClr val="282828"/>
                </a:solidFill>
                <a:latin typeface="Arial"/>
                <a:cs typeface="Arial"/>
              </a:rPr>
              <a:t>Does Not </a:t>
            </a:r>
            <a:r>
              <a:rPr sz="1450" b="1" dirty="0">
                <a:solidFill>
                  <a:srgbClr val="282828"/>
                </a:solidFill>
                <a:latin typeface="Arial"/>
                <a:cs typeface="Arial"/>
              </a:rPr>
              <a:t>Work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584200" indent="-283210">
              <a:lnSpc>
                <a:spcPct val="100000"/>
              </a:lnSpc>
              <a:spcBef>
                <a:spcPts val="425"/>
              </a:spcBef>
              <a:buChar char="•"/>
              <a:tabLst>
                <a:tab pos="584200" algn="l"/>
                <a:tab pos="584835" algn="l"/>
              </a:tabLst>
            </a:pPr>
            <a:r>
              <a:rPr spc="0" dirty="0"/>
              <a:t>Beard St and </a:t>
            </a:r>
            <a:r>
              <a:rPr spc="5" dirty="0"/>
              <a:t>North </a:t>
            </a:r>
            <a:r>
              <a:rPr spc="0" dirty="0"/>
              <a:t>Gadsden St</a:t>
            </a:r>
            <a:r>
              <a:rPr spc="434" dirty="0"/>
              <a:t> </a:t>
            </a:r>
            <a:r>
              <a:rPr spc="0" dirty="0"/>
              <a:t>Realignment</a:t>
            </a:r>
          </a:p>
          <a:p>
            <a:pPr marL="584200" indent="-283210">
              <a:lnSpc>
                <a:spcPct val="100000"/>
              </a:lnSpc>
              <a:spcBef>
                <a:spcPts val="340"/>
              </a:spcBef>
              <a:buChar char="•"/>
              <a:tabLst>
                <a:tab pos="584200" algn="l"/>
                <a:tab pos="584835" algn="l"/>
              </a:tabLst>
            </a:pPr>
            <a:r>
              <a:rPr dirty="0"/>
              <a:t>Sidewalk</a:t>
            </a:r>
            <a:r>
              <a:rPr spc="155" dirty="0"/>
              <a:t> </a:t>
            </a:r>
            <a:r>
              <a:rPr spc="5" dirty="0"/>
              <a:t>Connectivity</a:t>
            </a:r>
          </a:p>
          <a:p>
            <a:pPr marL="584200" indent="-283210">
              <a:lnSpc>
                <a:spcPct val="100000"/>
              </a:lnSpc>
              <a:spcBef>
                <a:spcPts val="310"/>
              </a:spcBef>
              <a:buChar char="•"/>
              <a:tabLst>
                <a:tab pos="584200" algn="l"/>
                <a:tab pos="584835" algn="l"/>
              </a:tabLst>
            </a:pPr>
            <a:r>
              <a:rPr spc="5" dirty="0"/>
              <a:t>North </a:t>
            </a:r>
            <a:r>
              <a:rPr spc="0" dirty="0"/>
              <a:t>Gadsden St corridor </a:t>
            </a:r>
            <a:r>
              <a:rPr spc="5" dirty="0"/>
              <a:t>improvements </a:t>
            </a:r>
            <a:r>
              <a:rPr spc="10" dirty="0"/>
              <a:t>from </a:t>
            </a:r>
            <a:r>
              <a:rPr spc="-5" dirty="0"/>
              <a:t>6</a:t>
            </a:r>
            <a:r>
              <a:rPr sz="2175" spc="-7" baseline="24904" dirty="0"/>
              <a:t>th </a:t>
            </a:r>
            <a:r>
              <a:rPr sz="2100" spc="-5" dirty="0"/>
              <a:t>Ave </a:t>
            </a:r>
            <a:r>
              <a:rPr sz="2100" spc="25" dirty="0"/>
              <a:t>to</a:t>
            </a:r>
            <a:r>
              <a:rPr sz="2100" spc="100" dirty="0"/>
              <a:t> </a:t>
            </a:r>
            <a:r>
              <a:rPr sz="2100" spc="5" dirty="0"/>
              <a:t>Thomasville </a:t>
            </a:r>
            <a:r>
              <a:rPr sz="2100" spc="25" dirty="0"/>
              <a:t>Rd</a:t>
            </a:r>
            <a:endParaRPr sz="2100"/>
          </a:p>
          <a:p>
            <a:pPr marL="583565" indent="-282575">
              <a:lnSpc>
                <a:spcPct val="100000"/>
              </a:lnSpc>
              <a:spcBef>
                <a:spcPts val="310"/>
              </a:spcBef>
              <a:buChar char="•"/>
              <a:tabLst>
                <a:tab pos="584200" algn="l"/>
                <a:tab pos="584835" algn="l"/>
              </a:tabLst>
            </a:pPr>
            <a:r>
              <a:rPr spc="10" dirty="0"/>
              <a:t>Placemaking/Complete</a:t>
            </a:r>
            <a:r>
              <a:rPr spc="110" dirty="0"/>
              <a:t> </a:t>
            </a:r>
            <a:r>
              <a:rPr spc="0" dirty="0"/>
              <a:t>Streets</a:t>
            </a:r>
          </a:p>
          <a:p>
            <a:pPr marL="583565" indent="-282575">
              <a:lnSpc>
                <a:spcPct val="100000"/>
              </a:lnSpc>
              <a:spcBef>
                <a:spcPts val="315"/>
              </a:spcBef>
              <a:buChar char="•"/>
              <a:tabLst>
                <a:tab pos="584200" algn="l"/>
                <a:tab pos="584835" algn="l"/>
              </a:tabLst>
            </a:pPr>
            <a:r>
              <a:rPr spc="0" dirty="0"/>
              <a:t>One-way </a:t>
            </a:r>
            <a:r>
              <a:rPr spc="5" dirty="0"/>
              <a:t>southbound </a:t>
            </a:r>
            <a:r>
              <a:rPr spc="0" dirty="0"/>
              <a:t>of </a:t>
            </a:r>
            <a:r>
              <a:rPr spc="5" dirty="0"/>
              <a:t>Thomasville </a:t>
            </a:r>
            <a:r>
              <a:rPr spc="10" dirty="0"/>
              <a:t>Rd </a:t>
            </a:r>
            <a:r>
              <a:rPr spc="5" dirty="0"/>
              <a:t>from </a:t>
            </a:r>
            <a:r>
              <a:rPr spc="25" dirty="0"/>
              <a:t>N </a:t>
            </a:r>
            <a:r>
              <a:rPr spc="0" dirty="0"/>
              <a:t>Gadsden St to </a:t>
            </a:r>
            <a:r>
              <a:rPr dirty="0"/>
              <a:t>Monroe</a:t>
            </a:r>
            <a:r>
              <a:rPr spc="250" dirty="0"/>
              <a:t> </a:t>
            </a:r>
            <a:r>
              <a:rPr dirty="0"/>
              <a:t>St</a:t>
            </a:r>
          </a:p>
          <a:p>
            <a:pPr marL="583565" indent="-282575">
              <a:lnSpc>
                <a:spcPct val="100000"/>
              </a:lnSpc>
              <a:spcBef>
                <a:spcPts val="310"/>
              </a:spcBef>
              <a:buChar char="•"/>
              <a:tabLst>
                <a:tab pos="584200" algn="l"/>
                <a:tab pos="584835" algn="l"/>
              </a:tabLst>
            </a:pPr>
            <a:r>
              <a:rPr spc="0" dirty="0"/>
              <a:t>One-way </a:t>
            </a:r>
            <a:r>
              <a:rPr spc="5" dirty="0"/>
              <a:t>southbound </a:t>
            </a:r>
            <a:r>
              <a:rPr spc="0" dirty="0"/>
              <a:t>of </a:t>
            </a:r>
            <a:r>
              <a:rPr spc="5" dirty="0"/>
              <a:t>Thomasville </a:t>
            </a:r>
            <a:r>
              <a:rPr spc="10" dirty="0"/>
              <a:t>Rd from </a:t>
            </a:r>
            <a:r>
              <a:rPr spc="25" dirty="0"/>
              <a:t>N </a:t>
            </a:r>
            <a:r>
              <a:rPr spc="0" dirty="0"/>
              <a:t>Gadsden</a:t>
            </a:r>
            <a:r>
              <a:rPr spc="175" dirty="0"/>
              <a:t> </a:t>
            </a:r>
            <a:r>
              <a:rPr spc="0" dirty="0"/>
              <a:t>St to </a:t>
            </a:r>
            <a:r>
              <a:rPr dirty="0"/>
              <a:t>6</a:t>
            </a:r>
            <a:r>
              <a:rPr sz="2175" baseline="24904" dirty="0"/>
              <a:t>th </a:t>
            </a:r>
            <a:r>
              <a:rPr sz="2100" dirty="0"/>
              <a:t>Ave</a:t>
            </a:r>
            <a:endParaRPr sz="2100"/>
          </a:p>
          <a:p>
            <a:pPr marL="584200" marR="187325" indent="-283210">
              <a:lnSpc>
                <a:spcPts val="2300"/>
              </a:lnSpc>
              <a:spcBef>
                <a:spcPts val="595"/>
              </a:spcBef>
              <a:buChar char="•"/>
              <a:tabLst>
                <a:tab pos="584200" algn="l"/>
                <a:tab pos="584835" algn="l"/>
              </a:tabLst>
            </a:pPr>
            <a:r>
              <a:rPr spc="5" dirty="0"/>
              <a:t>Thomasville, </a:t>
            </a:r>
            <a:r>
              <a:rPr spc="0" dirty="0"/>
              <a:t>Meridian and </a:t>
            </a:r>
            <a:r>
              <a:rPr spc="25" dirty="0"/>
              <a:t>N </a:t>
            </a:r>
            <a:r>
              <a:rPr spc="0" dirty="0"/>
              <a:t>Gadsden </a:t>
            </a:r>
            <a:r>
              <a:rPr spc="5" dirty="0"/>
              <a:t>Roundabout (includes all existing  movements)</a:t>
            </a:r>
          </a:p>
          <a:p>
            <a:pPr marL="584200" marR="695960" indent="-283210">
              <a:lnSpc>
                <a:spcPts val="2300"/>
              </a:lnSpc>
              <a:spcBef>
                <a:spcPts val="560"/>
              </a:spcBef>
              <a:buChar char="•"/>
              <a:tabLst>
                <a:tab pos="584200" algn="l"/>
                <a:tab pos="584835" algn="l"/>
              </a:tabLst>
            </a:pPr>
            <a:r>
              <a:rPr spc="5" dirty="0">
                <a:solidFill>
                  <a:srgbClr val="282828"/>
                </a:solidFill>
              </a:rPr>
              <a:t>Thomasville, Meridian </a:t>
            </a:r>
            <a:r>
              <a:rPr spc="0" dirty="0">
                <a:solidFill>
                  <a:srgbClr val="282828"/>
                </a:solidFill>
              </a:rPr>
              <a:t>and </a:t>
            </a:r>
            <a:r>
              <a:rPr spc="25" dirty="0">
                <a:solidFill>
                  <a:srgbClr val="282828"/>
                </a:solidFill>
              </a:rPr>
              <a:t>N </a:t>
            </a:r>
            <a:r>
              <a:rPr spc="0" dirty="0">
                <a:solidFill>
                  <a:srgbClr val="282828"/>
                </a:solidFill>
              </a:rPr>
              <a:t>Gadsden </a:t>
            </a:r>
            <a:r>
              <a:rPr spc="5" dirty="0">
                <a:solidFill>
                  <a:srgbClr val="282828"/>
                </a:solidFill>
              </a:rPr>
              <a:t>Roundabout </a:t>
            </a:r>
            <a:r>
              <a:rPr spc="0" dirty="0">
                <a:solidFill>
                  <a:srgbClr val="282828"/>
                </a:solidFill>
              </a:rPr>
              <a:t>(No </a:t>
            </a:r>
            <a:r>
              <a:rPr spc="5" dirty="0">
                <a:solidFill>
                  <a:srgbClr val="282828"/>
                </a:solidFill>
              </a:rPr>
              <a:t>Gadsden </a:t>
            </a:r>
            <a:r>
              <a:rPr spc="-5" dirty="0">
                <a:solidFill>
                  <a:srgbClr val="282828"/>
                </a:solidFill>
              </a:rPr>
              <a:t>to  </a:t>
            </a:r>
            <a:r>
              <a:rPr spc="0" dirty="0">
                <a:solidFill>
                  <a:srgbClr val="282828"/>
                </a:solidFill>
              </a:rPr>
              <a:t>Meridian</a:t>
            </a:r>
            <a:r>
              <a:rPr spc="110" dirty="0">
                <a:solidFill>
                  <a:srgbClr val="282828"/>
                </a:solidFill>
              </a:rPr>
              <a:t> </a:t>
            </a:r>
            <a:r>
              <a:rPr spc="0" dirty="0">
                <a:solidFill>
                  <a:srgbClr val="282828"/>
                </a:solidFill>
              </a:rPr>
              <a:t>movement)</a:t>
            </a:r>
          </a:p>
          <a:p>
            <a:pPr marL="584200" indent="-283210">
              <a:lnSpc>
                <a:spcPct val="100000"/>
              </a:lnSpc>
              <a:spcBef>
                <a:spcPts val="280"/>
              </a:spcBef>
              <a:buChar char="•"/>
              <a:tabLst>
                <a:tab pos="584835" algn="l"/>
                <a:tab pos="585470" algn="l"/>
              </a:tabLst>
            </a:pPr>
            <a:r>
              <a:rPr spc="-5" dirty="0"/>
              <a:t>6</a:t>
            </a:r>
            <a:r>
              <a:rPr sz="2175" spc="-7" baseline="24904" dirty="0"/>
              <a:t>th </a:t>
            </a:r>
            <a:r>
              <a:rPr sz="2100" spc="0" dirty="0"/>
              <a:t>and </a:t>
            </a:r>
            <a:r>
              <a:rPr sz="2100" spc="-5" dirty="0"/>
              <a:t>7</a:t>
            </a:r>
            <a:r>
              <a:rPr sz="2175" spc="-7" baseline="24904" dirty="0"/>
              <a:t>th </a:t>
            </a:r>
            <a:r>
              <a:rPr sz="2100" spc="-5" dirty="0"/>
              <a:t>Ave </a:t>
            </a:r>
            <a:r>
              <a:rPr sz="2100" spc="5" dirty="0"/>
              <a:t>Bi-Directional</a:t>
            </a:r>
            <a:r>
              <a:rPr sz="2100" spc="100" dirty="0"/>
              <a:t> </a:t>
            </a:r>
            <a:r>
              <a:rPr sz="2100" spc="0" dirty="0"/>
              <a:t>Roadways</a:t>
            </a:r>
            <a:endParaRPr sz="2100"/>
          </a:p>
        </p:txBody>
      </p:sp>
      <p:sp>
        <p:nvSpPr>
          <p:cNvPr id="3" name="object 3"/>
          <p:cNvSpPr/>
          <p:nvPr/>
        </p:nvSpPr>
        <p:spPr>
          <a:xfrm>
            <a:off x="8476419" y="1283220"/>
            <a:ext cx="1069539" cy="755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69468" y="1596669"/>
            <a:ext cx="4781550" cy="4279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15" dirty="0"/>
              <a:t>Options Being Considered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6408" y="1499446"/>
            <a:ext cx="2020570" cy="47307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5"/>
              </a:spcBef>
            </a:pPr>
            <a:r>
              <a:rPr sz="2600" b="1" spc="10" dirty="0">
                <a:solidFill>
                  <a:srgbClr val="396079"/>
                </a:solidFill>
                <a:latin typeface="Arial Black"/>
                <a:cs typeface="Arial Black"/>
              </a:rPr>
              <a:t>Study</a:t>
            </a:r>
            <a:r>
              <a:rPr sz="2600" b="1" spc="-20" dirty="0">
                <a:solidFill>
                  <a:srgbClr val="396079"/>
                </a:solidFill>
                <a:latin typeface="Arial Black"/>
                <a:cs typeface="Arial Black"/>
              </a:rPr>
              <a:t> </a:t>
            </a:r>
            <a:r>
              <a:rPr sz="2600" b="1" spc="30" dirty="0">
                <a:solidFill>
                  <a:srgbClr val="396079"/>
                </a:solidFill>
                <a:latin typeface="Arial Black"/>
                <a:cs typeface="Arial Black"/>
              </a:rPr>
              <a:t>Area</a:t>
            </a:r>
            <a:endParaRPr sz="26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892539" y="1313700"/>
            <a:ext cx="3584448" cy="52852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68167" y="1292364"/>
            <a:ext cx="3633470" cy="5331460"/>
          </a:xfrm>
          <a:custGeom>
            <a:avLst/>
            <a:gdLst/>
            <a:ahLst/>
            <a:cxnLst/>
            <a:rect l="l" t="t" r="r" b="b"/>
            <a:pathLst>
              <a:path w="3633470" h="5331459">
                <a:moveTo>
                  <a:pt x="3627120" y="0"/>
                </a:moveTo>
                <a:lnTo>
                  <a:pt x="6083" y="0"/>
                </a:lnTo>
                <a:lnTo>
                  <a:pt x="0" y="3047"/>
                </a:lnTo>
                <a:lnTo>
                  <a:pt x="0" y="5324843"/>
                </a:lnTo>
                <a:lnTo>
                  <a:pt x="6083" y="5330939"/>
                </a:lnTo>
                <a:lnTo>
                  <a:pt x="3627120" y="5330939"/>
                </a:lnTo>
                <a:lnTo>
                  <a:pt x="3633203" y="5324843"/>
                </a:lnTo>
                <a:lnTo>
                  <a:pt x="3633203" y="5318747"/>
                </a:lnTo>
                <a:lnTo>
                  <a:pt x="24371" y="5318747"/>
                </a:lnTo>
                <a:lnTo>
                  <a:pt x="12179" y="5306555"/>
                </a:lnTo>
                <a:lnTo>
                  <a:pt x="24371" y="5306555"/>
                </a:lnTo>
                <a:lnTo>
                  <a:pt x="24371" y="21323"/>
                </a:lnTo>
                <a:lnTo>
                  <a:pt x="12179" y="21323"/>
                </a:lnTo>
                <a:lnTo>
                  <a:pt x="24371" y="12191"/>
                </a:lnTo>
                <a:lnTo>
                  <a:pt x="3633203" y="12191"/>
                </a:lnTo>
                <a:lnTo>
                  <a:pt x="3633203" y="3047"/>
                </a:lnTo>
                <a:lnTo>
                  <a:pt x="3627120" y="0"/>
                </a:lnTo>
                <a:close/>
              </a:path>
              <a:path w="3633470" h="5331459">
                <a:moveTo>
                  <a:pt x="24371" y="5306555"/>
                </a:moveTo>
                <a:lnTo>
                  <a:pt x="12179" y="5306555"/>
                </a:lnTo>
                <a:lnTo>
                  <a:pt x="24371" y="5318747"/>
                </a:lnTo>
                <a:lnTo>
                  <a:pt x="24371" y="5306555"/>
                </a:lnTo>
                <a:close/>
              </a:path>
              <a:path w="3633470" h="5331459">
                <a:moveTo>
                  <a:pt x="3608819" y="5306555"/>
                </a:moveTo>
                <a:lnTo>
                  <a:pt x="24371" y="5306555"/>
                </a:lnTo>
                <a:lnTo>
                  <a:pt x="24371" y="5318747"/>
                </a:lnTo>
                <a:lnTo>
                  <a:pt x="3608819" y="5318747"/>
                </a:lnTo>
                <a:lnTo>
                  <a:pt x="3608819" y="5306555"/>
                </a:lnTo>
                <a:close/>
              </a:path>
              <a:path w="3633470" h="5331459">
                <a:moveTo>
                  <a:pt x="3608819" y="12191"/>
                </a:moveTo>
                <a:lnTo>
                  <a:pt x="3608819" y="5318747"/>
                </a:lnTo>
                <a:lnTo>
                  <a:pt x="3621024" y="5306555"/>
                </a:lnTo>
                <a:lnTo>
                  <a:pt x="3633203" y="5306555"/>
                </a:lnTo>
                <a:lnTo>
                  <a:pt x="3633203" y="21323"/>
                </a:lnTo>
                <a:lnTo>
                  <a:pt x="3621024" y="21323"/>
                </a:lnTo>
                <a:lnTo>
                  <a:pt x="3608819" y="12191"/>
                </a:lnTo>
                <a:close/>
              </a:path>
              <a:path w="3633470" h="5331459">
                <a:moveTo>
                  <a:pt x="3633203" y="5306555"/>
                </a:moveTo>
                <a:lnTo>
                  <a:pt x="3621024" y="5306555"/>
                </a:lnTo>
                <a:lnTo>
                  <a:pt x="3608819" y="5318747"/>
                </a:lnTo>
                <a:lnTo>
                  <a:pt x="3633203" y="5318747"/>
                </a:lnTo>
                <a:lnTo>
                  <a:pt x="3633203" y="5306555"/>
                </a:lnTo>
                <a:close/>
              </a:path>
              <a:path w="3633470" h="5331459">
                <a:moveTo>
                  <a:pt x="24371" y="12191"/>
                </a:moveTo>
                <a:lnTo>
                  <a:pt x="12179" y="21323"/>
                </a:lnTo>
                <a:lnTo>
                  <a:pt x="24371" y="21323"/>
                </a:lnTo>
                <a:lnTo>
                  <a:pt x="24371" y="12191"/>
                </a:lnTo>
                <a:close/>
              </a:path>
              <a:path w="3633470" h="5331459">
                <a:moveTo>
                  <a:pt x="3608819" y="12191"/>
                </a:moveTo>
                <a:lnTo>
                  <a:pt x="24371" y="12191"/>
                </a:lnTo>
                <a:lnTo>
                  <a:pt x="24371" y="21323"/>
                </a:lnTo>
                <a:lnTo>
                  <a:pt x="3608819" y="21323"/>
                </a:lnTo>
                <a:lnTo>
                  <a:pt x="3608819" y="12191"/>
                </a:lnTo>
                <a:close/>
              </a:path>
              <a:path w="3633470" h="5331459">
                <a:moveTo>
                  <a:pt x="3633203" y="12191"/>
                </a:moveTo>
                <a:lnTo>
                  <a:pt x="3608819" y="12191"/>
                </a:lnTo>
                <a:lnTo>
                  <a:pt x="3621024" y="21323"/>
                </a:lnTo>
                <a:lnTo>
                  <a:pt x="3633203" y="21323"/>
                </a:lnTo>
                <a:lnTo>
                  <a:pt x="3633203" y="12191"/>
                </a:lnTo>
                <a:close/>
              </a:path>
            </a:pathLst>
          </a:custGeom>
          <a:solidFill>
            <a:srgbClr val="A10B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476419" y="1283220"/>
            <a:ext cx="1069539" cy="755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9923" y="3380232"/>
            <a:ext cx="2207260" cy="951230"/>
          </a:xfrm>
          <a:custGeom>
            <a:avLst/>
            <a:gdLst/>
            <a:ahLst/>
            <a:cxnLst/>
            <a:rect l="l" t="t" r="r" b="b"/>
            <a:pathLst>
              <a:path w="2207260" h="951229">
                <a:moveTo>
                  <a:pt x="2206739" y="0"/>
                </a:moveTo>
                <a:lnTo>
                  <a:pt x="0" y="0"/>
                </a:lnTo>
                <a:lnTo>
                  <a:pt x="0" y="950963"/>
                </a:lnTo>
                <a:lnTo>
                  <a:pt x="2206739" y="950963"/>
                </a:lnTo>
                <a:lnTo>
                  <a:pt x="2206739" y="947928"/>
                </a:lnTo>
                <a:lnTo>
                  <a:pt x="6096" y="947928"/>
                </a:lnTo>
                <a:lnTo>
                  <a:pt x="3035" y="944880"/>
                </a:lnTo>
                <a:lnTo>
                  <a:pt x="6096" y="944880"/>
                </a:lnTo>
                <a:lnTo>
                  <a:pt x="6096" y="9144"/>
                </a:lnTo>
                <a:lnTo>
                  <a:pt x="3035" y="9144"/>
                </a:lnTo>
                <a:lnTo>
                  <a:pt x="6096" y="6096"/>
                </a:lnTo>
                <a:lnTo>
                  <a:pt x="2206739" y="6096"/>
                </a:lnTo>
                <a:lnTo>
                  <a:pt x="2206739" y="0"/>
                </a:lnTo>
                <a:close/>
              </a:path>
              <a:path w="2207260" h="951229">
                <a:moveTo>
                  <a:pt x="6096" y="944880"/>
                </a:moveTo>
                <a:lnTo>
                  <a:pt x="3035" y="944880"/>
                </a:lnTo>
                <a:lnTo>
                  <a:pt x="6096" y="947928"/>
                </a:lnTo>
                <a:lnTo>
                  <a:pt x="6096" y="944880"/>
                </a:lnTo>
                <a:close/>
              </a:path>
              <a:path w="2207260" h="951229">
                <a:moveTo>
                  <a:pt x="2200643" y="944880"/>
                </a:moveTo>
                <a:lnTo>
                  <a:pt x="6096" y="944880"/>
                </a:lnTo>
                <a:lnTo>
                  <a:pt x="6096" y="947928"/>
                </a:lnTo>
                <a:lnTo>
                  <a:pt x="2200643" y="947928"/>
                </a:lnTo>
                <a:lnTo>
                  <a:pt x="2200643" y="944880"/>
                </a:lnTo>
                <a:close/>
              </a:path>
              <a:path w="2207260" h="951229">
                <a:moveTo>
                  <a:pt x="2200643" y="6096"/>
                </a:moveTo>
                <a:lnTo>
                  <a:pt x="2200643" y="947928"/>
                </a:lnTo>
                <a:lnTo>
                  <a:pt x="2203691" y="944880"/>
                </a:lnTo>
                <a:lnTo>
                  <a:pt x="2206739" y="944880"/>
                </a:lnTo>
                <a:lnTo>
                  <a:pt x="2206739" y="9144"/>
                </a:lnTo>
                <a:lnTo>
                  <a:pt x="2203691" y="9144"/>
                </a:lnTo>
                <a:lnTo>
                  <a:pt x="2200643" y="6096"/>
                </a:lnTo>
                <a:close/>
              </a:path>
              <a:path w="2207260" h="951229">
                <a:moveTo>
                  <a:pt x="2206739" y="944880"/>
                </a:moveTo>
                <a:lnTo>
                  <a:pt x="2203691" y="944880"/>
                </a:lnTo>
                <a:lnTo>
                  <a:pt x="2200643" y="947928"/>
                </a:lnTo>
                <a:lnTo>
                  <a:pt x="2206739" y="947928"/>
                </a:lnTo>
                <a:lnTo>
                  <a:pt x="2206739" y="944880"/>
                </a:lnTo>
                <a:close/>
              </a:path>
              <a:path w="2207260" h="951229">
                <a:moveTo>
                  <a:pt x="6096" y="6096"/>
                </a:moveTo>
                <a:lnTo>
                  <a:pt x="3035" y="9144"/>
                </a:lnTo>
                <a:lnTo>
                  <a:pt x="6096" y="9144"/>
                </a:lnTo>
                <a:lnTo>
                  <a:pt x="6096" y="6096"/>
                </a:lnTo>
                <a:close/>
              </a:path>
              <a:path w="2207260" h="951229">
                <a:moveTo>
                  <a:pt x="2200643" y="6096"/>
                </a:moveTo>
                <a:lnTo>
                  <a:pt x="6096" y="6096"/>
                </a:lnTo>
                <a:lnTo>
                  <a:pt x="6096" y="9144"/>
                </a:lnTo>
                <a:lnTo>
                  <a:pt x="2200643" y="9144"/>
                </a:lnTo>
                <a:lnTo>
                  <a:pt x="2200643" y="6096"/>
                </a:lnTo>
                <a:close/>
              </a:path>
              <a:path w="2207260" h="951229">
                <a:moveTo>
                  <a:pt x="2206739" y="6096"/>
                </a:moveTo>
                <a:lnTo>
                  <a:pt x="2200643" y="6096"/>
                </a:lnTo>
                <a:lnTo>
                  <a:pt x="2203691" y="9144"/>
                </a:lnTo>
                <a:lnTo>
                  <a:pt x="2206739" y="9144"/>
                </a:lnTo>
                <a:lnTo>
                  <a:pt x="2206739" y="6096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28663" y="3620541"/>
            <a:ext cx="2045970" cy="4279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10" dirty="0"/>
              <a:t>Study</a:t>
            </a:r>
            <a:r>
              <a:rPr spc="-15" dirty="0"/>
              <a:t> </a:t>
            </a:r>
            <a:r>
              <a:rPr spc="30" dirty="0"/>
              <a:t>Area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78595" y="1057668"/>
            <a:ext cx="5303520" cy="56113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72511" y="1057668"/>
            <a:ext cx="5318760" cy="5621020"/>
          </a:xfrm>
          <a:custGeom>
            <a:avLst/>
            <a:gdLst/>
            <a:ahLst/>
            <a:cxnLst/>
            <a:rect l="l" t="t" r="r" b="b"/>
            <a:pathLst>
              <a:path w="5318759" h="5621020">
                <a:moveTo>
                  <a:pt x="6083" y="0"/>
                </a:moveTo>
                <a:lnTo>
                  <a:pt x="0" y="0"/>
                </a:lnTo>
                <a:lnTo>
                  <a:pt x="0" y="5620499"/>
                </a:lnTo>
                <a:lnTo>
                  <a:pt x="5315711" y="5620499"/>
                </a:lnTo>
                <a:lnTo>
                  <a:pt x="5318759" y="5617451"/>
                </a:lnTo>
                <a:lnTo>
                  <a:pt x="6083" y="5617451"/>
                </a:lnTo>
                <a:lnTo>
                  <a:pt x="3035" y="5611355"/>
                </a:lnTo>
                <a:lnTo>
                  <a:pt x="6083" y="5611355"/>
                </a:lnTo>
                <a:lnTo>
                  <a:pt x="6083" y="0"/>
                </a:lnTo>
                <a:close/>
              </a:path>
              <a:path w="5318759" h="5621020">
                <a:moveTo>
                  <a:pt x="6083" y="5611355"/>
                </a:moveTo>
                <a:lnTo>
                  <a:pt x="3035" y="5611355"/>
                </a:lnTo>
                <a:lnTo>
                  <a:pt x="6083" y="5617451"/>
                </a:lnTo>
                <a:lnTo>
                  <a:pt x="6083" y="5611355"/>
                </a:lnTo>
                <a:close/>
              </a:path>
              <a:path w="5318759" h="5621020">
                <a:moveTo>
                  <a:pt x="5309603" y="5611355"/>
                </a:moveTo>
                <a:lnTo>
                  <a:pt x="6083" y="5611355"/>
                </a:lnTo>
                <a:lnTo>
                  <a:pt x="6083" y="5617451"/>
                </a:lnTo>
                <a:lnTo>
                  <a:pt x="5309603" y="5617451"/>
                </a:lnTo>
                <a:lnTo>
                  <a:pt x="5309603" y="5611355"/>
                </a:lnTo>
                <a:close/>
              </a:path>
              <a:path w="5318759" h="5621020">
                <a:moveTo>
                  <a:pt x="5318759" y="0"/>
                </a:moveTo>
                <a:lnTo>
                  <a:pt x="5309603" y="0"/>
                </a:lnTo>
                <a:lnTo>
                  <a:pt x="5309603" y="5617451"/>
                </a:lnTo>
                <a:lnTo>
                  <a:pt x="5315711" y="5611355"/>
                </a:lnTo>
                <a:lnTo>
                  <a:pt x="5318759" y="5611355"/>
                </a:lnTo>
                <a:lnTo>
                  <a:pt x="5318759" y="0"/>
                </a:lnTo>
                <a:close/>
              </a:path>
              <a:path w="5318759" h="5621020">
                <a:moveTo>
                  <a:pt x="5318759" y="5611355"/>
                </a:moveTo>
                <a:lnTo>
                  <a:pt x="5315711" y="5611355"/>
                </a:lnTo>
                <a:lnTo>
                  <a:pt x="5309603" y="5617451"/>
                </a:lnTo>
                <a:lnTo>
                  <a:pt x="5318759" y="5617451"/>
                </a:lnTo>
                <a:lnTo>
                  <a:pt x="5318759" y="5611355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73423" y="3834396"/>
            <a:ext cx="1572895" cy="1569720"/>
          </a:xfrm>
          <a:custGeom>
            <a:avLst/>
            <a:gdLst/>
            <a:ahLst/>
            <a:cxnLst/>
            <a:rect l="l" t="t" r="r" b="b"/>
            <a:pathLst>
              <a:path w="1572895" h="1569720">
                <a:moveTo>
                  <a:pt x="825995" y="0"/>
                </a:moveTo>
                <a:lnTo>
                  <a:pt x="743712" y="0"/>
                </a:lnTo>
                <a:lnTo>
                  <a:pt x="704075" y="3035"/>
                </a:lnTo>
                <a:lnTo>
                  <a:pt x="664451" y="9144"/>
                </a:lnTo>
                <a:lnTo>
                  <a:pt x="588251" y="24371"/>
                </a:lnTo>
                <a:lnTo>
                  <a:pt x="515112" y="45720"/>
                </a:lnTo>
                <a:lnTo>
                  <a:pt x="478536" y="60947"/>
                </a:lnTo>
                <a:lnTo>
                  <a:pt x="377939" y="112776"/>
                </a:lnTo>
                <a:lnTo>
                  <a:pt x="344424" y="134099"/>
                </a:lnTo>
                <a:lnTo>
                  <a:pt x="286512" y="179832"/>
                </a:lnTo>
                <a:lnTo>
                  <a:pt x="256019" y="204216"/>
                </a:lnTo>
                <a:lnTo>
                  <a:pt x="228600" y="228600"/>
                </a:lnTo>
                <a:lnTo>
                  <a:pt x="204203" y="256032"/>
                </a:lnTo>
                <a:lnTo>
                  <a:pt x="179819" y="286499"/>
                </a:lnTo>
                <a:lnTo>
                  <a:pt x="155448" y="313944"/>
                </a:lnTo>
                <a:lnTo>
                  <a:pt x="112763" y="377952"/>
                </a:lnTo>
                <a:lnTo>
                  <a:pt x="76200" y="445008"/>
                </a:lnTo>
                <a:lnTo>
                  <a:pt x="48755" y="515099"/>
                </a:lnTo>
                <a:lnTo>
                  <a:pt x="33515" y="551688"/>
                </a:lnTo>
                <a:lnTo>
                  <a:pt x="15227" y="627888"/>
                </a:lnTo>
                <a:lnTo>
                  <a:pt x="3048" y="704088"/>
                </a:lnTo>
                <a:lnTo>
                  <a:pt x="0" y="743699"/>
                </a:lnTo>
                <a:lnTo>
                  <a:pt x="0" y="825995"/>
                </a:lnTo>
                <a:lnTo>
                  <a:pt x="3048" y="865619"/>
                </a:lnTo>
                <a:lnTo>
                  <a:pt x="15227" y="944867"/>
                </a:lnTo>
                <a:lnTo>
                  <a:pt x="60960" y="1091171"/>
                </a:lnTo>
                <a:lnTo>
                  <a:pt x="112763" y="1191755"/>
                </a:lnTo>
                <a:lnTo>
                  <a:pt x="134112" y="1225283"/>
                </a:lnTo>
                <a:lnTo>
                  <a:pt x="179819" y="1286243"/>
                </a:lnTo>
                <a:lnTo>
                  <a:pt x="231647" y="1341107"/>
                </a:lnTo>
                <a:lnTo>
                  <a:pt x="286512" y="1389862"/>
                </a:lnTo>
                <a:lnTo>
                  <a:pt x="316979" y="1414246"/>
                </a:lnTo>
                <a:lnTo>
                  <a:pt x="377939" y="1456931"/>
                </a:lnTo>
                <a:lnTo>
                  <a:pt x="444995" y="1493507"/>
                </a:lnTo>
                <a:lnTo>
                  <a:pt x="481571" y="1508734"/>
                </a:lnTo>
                <a:lnTo>
                  <a:pt x="515112" y="1523974"/>
                </a:lnTo>
                <a:lnTo>
                  <a:pt x="551675" y="1536179"/>
                </a:lnTo>
                <a:lnTo>
                  <a:pt x="591312" y="1545310"/>
                </a:lnTo>
                <a:lnTo>
                  <a:pt x="627875" y="1554467"/>
                </a:lnTo>
                <a:lnTo>
                  <a:pt x="707136" y="1566646"/>
                </a:lnTo>
                <a:lnTo>
                  <a:pt x="746747" y="1569707"/>
                </a:lnTo>
                <a:lnTo>
                  <a:pt x="825995" y="1569707"/>
                </a:lnTo>
                <a:lnTo>
                  <a:pt x="865619" y="1566646"/>
                </a:lnTo>
                <a:lnTo>
                  <a:pt x="944867" y="1554467"/>
                </a:lnTo>
                <a:lnTo>
                  <a:pt x="981443" y="1545310"/>
                </a:lnTo>
                <a:lnTo>
                  <a:pt x="1021067" y="1536179"/>
                </a:lnTo>
                <a:lnTo>
                  <a:pt x="1057643" y="1520939"/>
                </a:lnTo>
                <a:lnTo>
                  <a:pt x="1091171" y="1508734"/>
                </a:lnTo>
                <a:lnTo>
                  <a:pt x="786371" y="1508734"/>
                </a:lnTo>
                <a:lnTo>
                  <a:pt x="673595" y="1499603"/>
                </a:lnTo>
                <a:lnTo>
                  <a:pt x="603491" y="1484363"/>
                </a:lnTo>
                <a:lnTo>
                  <a:pt x="502907" y="1450822"/>
                </a:lnTo>
                <a:lnTo>
                  <a:pt x="441959" y="1420355"/>
                </a:lnTo>
                <a:lnTo>
                  <a:pt x="381000" y="1383779"/>
                </a:lnTo>
                <a:lnTo>
                  <a:pt x="298691" y="1319771"/>
                </a:lnTo>
                <a:lnTo>
                  <a:pt x="249936" y="1271003"/>
                </a:lnTo>
                <a:lnTo>
                  <a:pt x="185915" y="1188707"/>
                </a:lnTo>
                <a:lnTo>
                  <a:pt x="149339" y="1127734"/>
                </a:lnTo>
                <a:lnTo>
                  <a:pt x="118859" y="1063739"/>
                </a:lnTo>
                <a:lnTo>
                  <a:pt x="94475" y="999731"/>
                </a:lnTo>
                <a:lnTo>
                  <a:pt x="85331" y="963155"/>
                </a:lnTo>
                <a:lnTo>
                  <a:pt x="76200" y="929627"/>
                </a:lnTo>
                <a:lnTo>
                  <a:pt x="70091" y="893051"/>
                </a:lnTo>
                <a:lnTo>
                  <a:pt x="63995" y="819886"/>
                </a:lnTo>
                <a:lnTo>
                  <a:pt x="63995" y="746747"/>
                </a:lnTo>
                <a:lnTo>
                  <a:pt x="70091" y="673608"/>
                </a:lnTo>
                <a:lnTo>
                  <a:pt x="94475" y="569976"/>
                </a:lnTo>
                <a:lnTo>
                  <a:pt x="118859" y="502920"/>
                </a:lnTo>
                <a:lnTo>
                  <a:pt x="149339" y="438899"/>
                </a:lnTo>
                <a:lnTo>
                  <a:pt x="185915" y="381000"/>
                </a:lnTo>
                <a:lnTo>
                  <a:pt x="228600" y="323088"/>
                </a:lnTo>
                <a:lnTo>
                  <a:pt x="274307" y="271259"/>
                </a:lnTo>
                <a:lnTo>
                  <a:pt x="298691" y="249923"/>
                </a:lnTo>
                <a:lnTo>
                  <a:pt x="326136" y="225552"/>
                </a:lnTo>
                <a:lnTo>
                  <a:pt x="381000" y="182880"/>
                </a:lnTo>
                <a:lnTo>
                  <a:pt x="411467" y="164592"/>
                </a:lnTo>
                <a:lnTo>
                  <a:pt x="441959" y="149352"/>
                </a:lnTo>
                <a:lnTo>
                  <a:pt x="472427" y="131064"/>
                </a:lnTo>
                <a:lnTo>
                  <a:pt x="505955" y="118859"/>
                </a:lnTo>
                <a:lnTo>
                  <a:pt x="536448" y="103632"/>
                </a:lnTo>
                <a:lnTo>
                  <a:pt x="569963" y="94488"/>
                </a:lnTo>
                <a:lnTo>
                  <a:pt x="606539" y="85344"/>
                </a:lnTo>
                <a:lnTo>
                  <a:pt x="640067" y="76200"/>
                </a:lnTo>
                <a:lnTo>
                  <a:pt x="713219" y="64008"/>
                </a:lnTo>
                <a:lnTo>
                  <a:pt x="749795" y="60947"/>
                </a:lnTo>
                <a:lnTo>
                  <a:pt x="1091171" y="60947"/>
                </a:lnTo>
                <a:lnTo>
                  <a:pt x="1054595" y="45720"/>
                </a:lnTo>
                <a:lnTo>
                  <a:pt x="1018019" y="33528"/>
                </a:lnTo>
                <a:lnTo>
                  <a:pt x="941819" y="15240"/>
                </a:lnTo>
                <a:lnTo>
                  <a:pt x="865619" y="3035"/>
                </a:lnTo>
                <a:lnTo>
                  <a:pt x="825995" y="0"/>
                </a:lnTo>
                <a:close/>
              </a:path>
              <a:path w="1572895" h="1569720">
                <a:moveTo>
                  <a:pt x="1091171" y="60947"/>
                </a:moveTo>
                <a:lnTo>
                  <a:pt x="822947" y="60947"/>
                </a:lnTo>
                <a:lnTo>
                  <a:pt x="859536" y="64008"/>
                </a:lnTo>
                <a:lnTo>
                  <a:pt x="932675" y="76200"/>
                </a:lnTo>
                <a:lnTo>
                  <a:pt x="966203" y="85344"/>
                </a:lnTo>
                <a:lnTo>
                  <a:pt x="1002779" y="94488"/>
                </a:lnTo>
                <a:lnTo>
                  <a:pt x="1036307" y="106680"/>
                </a:lnTo>
                <a:lnTo>
                  <a:pt x="1100315" y="134099"/>
                </a:lnTo>
                <a:lnTo>
                  <a:pt x="1191755" y="185928"/>
                </a:lnTo>
                <a:lnTo>
                  <a:pt x="1246619" y="225552"/>
                </a:lnTo>
                <a:lnTo>
                  <a:pt x="1271003" y="249923"/>
                </a:lnTo>
                <a:lnTo>
                  <a:pt x="1298448" y="274320"/>
                </a:lnTo>
                <a:lnTo>
                  <a:pt x="1322819" y="298704"/>
                </a:lnTo>
                <a:lnTo>
                  <a:pt x="1386827" y="381000"/>
                </a:lnTo>
                <a:lnTo>
                  <a:pt x="1405115" y="411480"/>
                </a:lnTo>
                <a:lnTo>
                  <a:pt x="1420355" y="441947"/>
                </a:lnTo>
                <a:lnTo>
                  <a:pt x="1438643" y="472440"/>
                </a:lnTo>
                <a:lnTo>
                  <a:pt x="1450835" y="502920"/>
                </a:lnTo>
                <a:lnTo>
                  <a:pt x="1466075" y="536435"/>
                </a:lnTo>
                <a:lnTo>
                  <a:pt x="1475219" y="569976"/>
                </a:lnTo>
                <a:lnTo>
                  <a:pt x="1487424" y="603504"/>
                </a:lnTo>
                <a:lnTo>
                  <a:pt x="1493507" y="640080"/>
                </a:lnTo>
                <a:lnTo>
                  <a:pt x="1499603" y="673608"/>
                </a:lnTo>
                <a:lnTo>
                  <a:pt x="1505712" y="710171"/>
                </a:lnTo>
                <a:lnTo>
                  <a:pt x="1508747" y="746747"/>
                </a:lnTo>
                <a:lnTo>
                  <a:pt x="1508747" y="822934"/>
                </a:lnTo>
                <a:lnTo>
                  <a:pt x="1499603" y="896086"/>
                </a:lnTo>
                <a:lnTo>
                  <a:pt x="1484363" y="966203"/>
                </a:lnTo>
                <a:lnTo>
                  <a:pt x="1466075" y="1033246"/>
                </a:lnTo>
                <a:lnTo>
                  <a:pt x="1450835" y="1066774"/>
                </a:lnTo>
                <a:lnTo>
                  <a:pt x="1438643" y="1097267"/>
                </a:lnTo>
                <a:lnTo>
                  <a:pt x="1420355" y="1130795"/>
                </a:lnTo>
                <a:lnTo>
                  <a:pt x="1405115" y="1161275"/>
                </a:lnTo>
                <a:lnTo>
                  <a:pt x="1383779" y="1188707"/>
                </a:lnTo>
                <a:lnTo>
                  <a:pt x="1344155" y="1243571"/>
                </a:lnTo>
                <a:lnTo>
                  <a:pt x="1271003" y="1319771"/>
                </a:lnTo>
                <a:lnTo>
                  <a:pt x="1219200" y="1365491"/>
                </a:lnTo>
                <a:lnTo>
                  <a:pt x="1188707" y="1383779"/>
                </a:lnTo>
                <a:lnTo>
                  <a:pt x="1161275" y="1402067"/>
                </a:lnTo>
                <a:lnTo>
                  <a:pt x="1130795" y="1420355"/>
                </a:lnTo>
                <a:lnTo>
                  <a:pt x="1097267" y="1435595"/>
                </a:lnTo>
                <a:lnTo>
                  <a:pt x="1066800" y="1450822"/>
                </a:lnTo>
                <a:lnTo>
                  <a:pt x="999731" y="1475219"/>
                </a:lnTo>
                <a:lnTo>
                  <a:pt x="929627" y="1493507"/>
                </a:lnTo>
                <a:lnTo>
                  <a:pt x="786371" y="1508734"/>
                </a:lnTo>
                <a:lnTo>
                  <a:pt x="1091171" y="1508734"/>
                </a:lnTo>
                <a:lnTo>
                  <a:pt x="1127747" y="1493507"/>
                </a:lnTo>
                <a:lnTo>
                  <a:pt x="1194803" y="1456931"/>
                </a:lnTo>
                <a:lnTo>
                  <a:pt x="1255763" y="1414246"/>
                </a:lnTo>
                <a:lnTo>
                  <a:pt x="1286243" y="1389862"/>
                </a:lnTo>
                <a:lnTo>
                  <a:pt x="1341107" y="1341107"/>
                </a:lnTo>
                <a:lnTo>
                  <a:pt x="1368539" y="1313662"/>
                </a:lnTo>
                <a:lnTo>
                  <a:pt x="1417307" y="1252715"/>
                </a:lnTo>
                <a:lnTo>
                  <a:pt x="1456931" y="1191755"/>
                </a:lnTo>
                <a:lnTo>
                  <a:pt x="1478267" y="1158227"/>
                </a:lnTo>
                <a:lnTo>
                  <a:pt x="1508747" y="1091171"/>
                </a:lnTo>
                <a:lnTo>
                  <a:pt x="1524000" y="1054595"/>
                </a:lnTo>
                <a:lnTo>
                  <a:pt x="1548371" y="981443"/>
                </a:lnTo>
                <a:lnTo>
                  <a:pt x="1554467" y="941819"/>
                </a:lnTo>
                <a:lnTo>
                  <a:pt x="1563624" y="902195"/>
                </a:lnTo>
                <a:lnTo>
                  <a:pt x="1572755" y="783323"/>
                </a:lnTo>
                <a:lnTo>
                  <a:pt x="1563624" y="664464"/>
                </a:lnTo>
                <a:lnTo>
                  <a:pt x="1554467" y="624840"/>
                </a:lnTo>
                <a:lnTo>
                  <a:pt x="1545336" y="588264"/>
                </a:lnTo>
                <a:lnTo>
                  <a:pt x="1536179" y="548640"/>
                </a:lnTo>
                <a:lnTo>
                  <a:pt x="1524000" y="512064"/>
                </a:lnTo>
                <a:lnTo>
                  <a:pt x="1508747" y="478523"/>
                </a:lnTo>
                <a:lnTo>
                  <a:pt x="1493507" y="441947"/>
                </a:lnTo>
                <a:lnTo>
                  <a:pt x="1456931" y="374904"/>
                </a:lnTo>
                <a:lnTo>
                  <a:pt x="1392936" y="283464"/>
                </a:lnTo>
                <a:lnTo>
                  <a:pt x="1365491" y="256032"/>
                </a:lnTo>
                <a:lnTo>
                  <a:pt x="1341107" y="228600"/>
                </a:lnTo>
                <a:lnTo>
                  <a:pt x="1313675" y="201168"/>
                </a:lnTo>
                <a:lnTo>
                  <a:pt x="1286243" y="176771"/>
                </a:lnTo>
                <a:lnTo>
                  <a:pt x="1255763" y="155435"/>
                </a:lnTo>
                <a:lnTo>
                  <a:pt x="1225283" y="131064"/>
                </a:lnTo>
                <a:lnTo>
                  <a:pt x="1191755" y="112776"/>
                </a:lnTo>
                <a:lnTo>
                  <a:pt x="1161275" y="94488"/>
                </a:lnTo>
                <a:lnTo>
                  <a:pt x="1124712" y="76200"/>
                </a:lnTo>
                <a:lnTo>
                  <a:pt x="1091171" y="60947"/>
                </a:lnTo>
                <a:close/>
              </a:path>
            </a:pathLst>
          </a:custGeom>
          <a:solidFill>
            <a:srgbClr val="A10B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89959" y="3541788"/>
            <a:ext cx="2136775" cy="2106295"/>
          </a:xfrm>
          <a:custGeom>
            <a:avLst/>
            <a:gdLst/>
            <a:ahLst/>
            <a:cxnLst/>
            <a:rect l="l" t="t" r="r" b="b"/>
            <a:pathLst>
              <a:path w="2136775" h="2106295">
                <a:moveTo>
                  <a:pt x="1069835" y="0"/>
                </a:moveTo>
                <a:lnTo>
                  <a:pt x="960107" y="6096"/>
                </a:lnTo>
                <a:lnTo>
                  <a:pt x="905243" y="12192"/>
                </a:lnTo>
                <a:lnTo>
                  <a:pt x="853427" y="21336"/>
                </a:lnTo>
                <a:lnTo>
                  <a:pt x="801611" y="33528"/>
                </a:lnTo>
                <a:lnTo>
                  <a:pt x="749795" y="48768"/>
                </a:lnTo>
                <a:lnTo>
                  <a:pt x="701027" y="64008"/>
                </a:lnTo>
                <a:lnTo>
                  <a:pt x="652259" y="82296"/>
                </a:lnTo>
                <a:lnTo>
                  <a:pt x="606539" y="103632"/>
                </a:lnTo>
                <a:lnTo>
                  <a:pt x="515112" y="152400"/>
                </a:lnTo>
                <a:lnTo>
                  <a:pt x="472427" y="179832"/>
                </a:lnTo>
                <a:lnTo>
                  <a:pt x="429755" y="210312"/>
                </a:lnTo>
                <a:lnTo>
                  <a:pt x="390131" y="240792"/>
                </a:lnTo>
                <a:lnTo>
                  <a:pt x="350507" y="274320"/>
                </a:lnTo>
                <a:lnTo>
                  <a:pt x="313931" y="307848"/>
                </a:lnTo>
                <a:lnTo>
                  <a:pt x="277355" y="344424"/>
                </a:lnTo>
                <a:lnTo>
                  <a:pt x="243827" y="384048"/>
                </a:lnTo>
                <a:lnTo>
                  <a:pt x="213347" y="423672"/>
                </a:lnTo>
                <a:lnTo>
                  <a:pt x="182867" y="466344"/>
                </a:lnTo>
                <a:lnTo>
                  <a:pt x="128003" y="551688"/>
                </a:lnTo>
                <a:lnTo>
                  <a:pt x="85331" y="643128"/>
                </a:lnTo>
                <a:lnTo>
                  <a:pt x="63995" y="691896"/>
                </a:lnTo>
                <a:lnTo>
                  <a:pt x="48755" y="740664"/>
                </a:lnTo>
                <a:lnTo>
                  <a:pt x="33515" y="792480"/>
                </a:lnTo>
                <a:lnTo>
                  <a:pt x="21336" y="841248"/>
                </a:lnTo>
                <a:lnTo>
                  <a:pt x="12179" y="893064"/>
                </a:lnTo>
                <a:lnTo>
                  <a:pt x="6083" y="947928"/>
                </a:lnTo>
                <a:lnTo>
                  <a:pt x="3035" y="999744"/>
                </a:lnTo>
                <a:lnTo>
                  <a:pt x="0" y="1054595"/>
                </a:lnTo>
                <a:lnTo>
                  <a:pt x="3035" y="1109459"/>
                </a:lnTo>
                <a:lnTo>
                  <a:pt x="6083" y="1161275"/>
                </a:lnTo>
                <a:lnTo>
                  <a:pt x="12179" y="1216139"/>
                </a:lnTo>
                <a:lnTo>
                  <a:pt x="21336" y="1267955"/>
                </a:lnTo>
                <a:lnTo>
                  <a:pt x="33515" y="1316723"/>
                </a:lnTo>
                <a:lnTo>
                  <a:pt x="48755" y="1368539"/>
                </a:lnTo>
                <a:lnTo>
                  <a:pt x="67043" y="1417307"/>
                </a:lnTo>
                <a:lnTo>
                  <a:pt x="85331" y="1463027"/>
                </a:lnTo>
                <a:lnTo>
                  <a:pt x="106667" y="1511795"/>
                </a:lnTo>
                <a:lnTo>
                  <a:pt x="131051" y="1557515"/>
                </a:lnTo>
                <a:lnTo>
                  <a:pt x="155435" y="1600187"/>
                </a:lnTo>
                <a:lnTo>
                  <a:pt x="182867" y="1642859"/>
                </a:lnTo>
                <a:lnTo>
                  <a:pt x="213347" y="1685531"/>
                </a:lnTo>
                <a:lnTo>
                  <a:pt x="243827" y="1725155"/>
                </a:lnTo>
                <a:lnTo>
                  <a:pt x="277355" y="1761731"/>
                </a:lnTo>
                <a:lnTo>
                  <a:pt x="350507" y="1834870"/>
                </a:lnTo>
                <a:lnTo>
                  <a:pt x="390131" y="1865363"/>
                </a:lnTo>
                <a:lnTo>
                  <a:pt x="429755" y="1898891"/>
                </a:lnTo>
                <a:lnTo>
                  <a:pt x="515112" y="1953755"/>
                </a:lnTo>
                <a:lnTo>
                  <a:pt x="560819" y="1981187"/>
                </a:lnTo>
                <a:lnTo>
                  <a:pt x="606539" y="2002523"/>
                </a:lnTo>
                <a:lnTo>
                  <a:pt x="655307" y="2023859"/>
                </a:lnTo>
                <a:lnTo>
                  <a:pt x="752843" y="2060435"/>
                </a:lnTo>
                <a:lnTo>
                  <a:pt x="801611" y="2072627"/>
                </a:lnTo>
                <a:lnTo>
                  <a:pt x="853427" y="2084819"/>
                </a:lnTo>
                <a:lnTo>
                  <a:pt x="908291" y="2093963"/>
                </a:lnTo>
                <a:lnTo>
                  <a:pt x="1014971" y="2106155"/>
                </a:lnTo>
                <a:lnTo>
                  <a:pt x="1124712" y="2106155"/>
                </a:lnTo>
                <a:lnTo>
                  <a:pt x="1231379" y="2093963"/>
                </a:lnTo>
                <a:lnTo>
                  <a:pt x="1286243" y="2084819"/>
                </a:lnTo>
                <a:lnTo>
                  <a:pt x="1338059" y="2072627"/>
                </a:lnTo>
                <a:lnTo>
                  <a:pt x="1386827" y="2060435"/>
                </a:lnTo>
                <a:lnTo>
                  <a:pt x="1438643" y="2042147"/>
                </a:lnTo>
                <a:lnTo>
                  <a:pt x="1018019" y="2042147"/>
                </a:lnTo>
                <a:lnTo>
                  <a:pt x="966203" y="2039099"/>
                </a:lnTo>
                <a:lnTo>
                  <a:pt x="914400" y="2033003"/>
                </a:lnTo>
                <a:lnTo>
                  <a:pt x="865619" y="2023859"/>
                </a:lnTo>
                <a:lnTo>
                  <a:pt x="768083" y="1999475"/>
                </a:lnTo>
                <a:lnTo>
                  <a:pt x="722363" y="1984235"/>
                </a:lnTo>
                <a:lnTo>
                  <a:pt x="676643" y="1965947"/>
                </a:lnTo>
                <a:lnTo>
                  <a:pt x="630923" y="1944611"/>
                </a:lnTo>
                <a:lnTo>
                  <a:pt x="588251" y="1923275"/>
                </a:lnTo>
                <a:lnTo>
                  <a:pt x="545579" y="1898891"/>
                </a:lnTo>
                <a:lnTo>
                  <a:pt x="505955" y="1874507"/>
                </a:lnTo>
                <a:lnTo>
                  <a:pt x="466331" y="1847075"/>
                </a:lnTo>
                <a:lnTo>
                  <a:pt x="393179" y="1786115"/>
                </a:lnTo>
                <a:lnTo>
                  <a:pt x="356603" y="1752587"/>
                </a:lnTo>
                <a:lnTo>
                  <a:pt x="323075" y="1719059"/>
                </a:lnTo>
                <a:lnTo>
                  <a:pt x="262115" y="1645907"/>
                </a:lnTo>
                <a:lnTo>
                  <a:pt x="207251" y="1566659"/>
                </a:lnTo>
                <a:lnTo>
                  <a:pt x="182867" y="1523987"/>
                </a:lnTo>
                <a:lnTo>
                  <a:pt x="161531" y="1481315"/>
                </a:lnTo>
                <a:lnTo>
                  <a:pt x="143243" y="1438643"/>
                </a:lnTo>
                <a:lnTo>
                  <a:pt x="124955" y="1392923"/>
                </a:lnTo>
                <a:lnTo>
                  <a:pt x="94475" y="1301483"/>
                </a:lnTo>
                <a:lnTo>
                  <a:pt x="82283" y="1252715"/>
                </a:lnTo>
                <a:lnTo>
                  <a:pt x="73139" y="1203947"/>
                </a:lnTo>
                <a:lnTo>
                  <a:pt x="67043" y="1155179"/>
                </a:lnTo>
                <a:lnTo>
                  <a:pt x="63995" y="1103363"/>
                </a:lnTo>
                <a:lnTo>
                  <a:pt x="63995" y="1002792"/>
                </a:lnTo>
                <a:lnTo>
                  <a:pt x="70091" y="950976"/>
                </a:lnTo>
                <a:lnTo>
                  <a:pt x="76200" y="902195"/>
                </a:lnTo>
                <a:lnTo>
                  <a:pt x="94475" y="804672"/>
                </a:lnTo>
                <a:lnTo>
                  <a:pt x="124955" y="713232"/>
                </a:lnTo>
                <a:lnTo>
                  <a:pt x="143243" y="667512"/>
                </a:lnTo>
                <a:lnTo>
                  <a:pt x="161531" y="624840"/>
                </a:lnTo>
                <a:lnTo>
                  <a:pt x="210311" y="539496"/>
                </a:lnTo>
                <a:lnTo>
                  <a:pt x="234683" y="499872"/>
                </a:lnTo>
                <a:lnTo>
                  <a:pt x="262115" y="460248"/>
                </a:lnTo>
                <a:lnTo>
                  <a:pt x="292595" y="423672"/>
                </a:lnTo>
                <a:lnTo>
                  <a:pt x="326123" y="387096"/>
                </a:lnTo>
                <a:lnTo>
                  <a:pt x="393179" y="320040"/>
                </a:lnTo>
                <a:lnTo>
                  <a:pt x="429755" y="289560"/>
                </a:lnTo>
                <a:lnTo>
                  <a:pt x="469379" y="259080"/>
                </a:lnTo>
                <a:lnTo>
                  <a:pt x="505955" y="231648"/>
                </a:lnTo>
                <a:lnTo>
                  <a:pt x="591312" y="182880"/>
                </a:lnTo>
                <a:lnTo>
                  <a:pt x="633971" y="161544"/>
                </a:lnTo>
                <a:lnTo>
                  <a:pt x="679691" y="140208"/>
                </a:lnTo>
                <a:lnTo>
                  <a:pt x="725424" y="121920"/>
                </a:lnTo>
                <a:lnTo>
                  <a:pt x="771131" y="106680"/>
                </a:lnTo>
                <a:lnTo>
                  <a:pt x="816851" y="94488"/>
                </a:lnTo>
                <a:lnTo>
                  <a:pt x="865619" y="82296"/>
                </a:lnTo>
                <a:lnTo>
                  <a:pt x="917435" y="76200"/>
                </a:lnTo>
                <a:lnTo>
                  <a:pt x="966203" y="67056"/>
                </a:lnTo>
                <a:lnTo>
                  <a:pt x="1018019" y="64008"/>
                </a:lnTo>
                <a:lnTo>
                  <a:pt x="1435595" y="64008"/>
                </a:lnTo>
                <a:lnTo>
                  <a:pt x="1386827" y="48768"/>
                </a:lnTo>
                <a:lnTo>
                  <a:pt x="1335011" y="33528"/>
                </a:lnTo>
                <a:lnTo>
                  <a:pt x="1283195" y="21336"/>
                </a:lnTo>
                <a:lnTo>
                  <a:pt x="1231379" y="12192"/>
                </a:lnTo>
                <a:lnTo>
                  <a:pt x="1176515" y="6096"/>
                </a:lnTo>
                <a:lnTo>
                  <a:pt x="1069835" y="0"/>
                </a:lnTo>
                <a:close/>
              </a:path>
              <a:path w="2136775" h="2106295">
                <a:moveTo>
                  <a:pt x="1435595" y="64008"/>
                </a:moveTo>
                <a:lnTo>
                  <a:pt x="1121651" y="64008"/>
                </a:lnTo>
                <a:lnTo>
                  <a:pt x="1274051" y="82296"/>
                </a:lnTo>
                <a:lnTo>
                  <a:pt x="1322819" y="94488"/>
                </a:lnTo>
                <a:lnTo>
                  <a:pt x="1368539" y="106680"/>
                </a:lnTo>
                <a:lnTo>
                  <a:pt x="1417307" y="124968"/>
                </a:lnTo>
                <a:lnTo>
                  <a:pt x="1463027" y="140208"/>
                </a:lnTo>
                <a:lnTo>
                  <a:pt x="1548371" y="182880"/>
                </a:lnTo>
                <a:lnTo>
                  <a:pt x="1633715" y="231648"/>
                </a:lnTo>
                <a:lnTo>
                  <a:pt x="1670291" y="259080"/>
                </a:lnTo>
                <a:lnTo>
                  <a:pt x="1709915" y="289560"/>
                </a:lnTo>
                <a:lnTo>
                  <a:pt x="1746491" y="320040"/>
                </a:lnTo>
                <a:lnTo>
                  <a:pt x="1813547" y="387096"/>
                </a:lnTo>
                <a:lnTo>
                  <a:pt x="1847075" y="423672"/>
                </a:lnTo>
                <a:lnTo>
                  <a:pt x="1874507" y="463296"/>
                </a:lnTo>
                <a:lnTo>
                  <a:pt x="1905000" y="499872"/>
                </a:lnTo>
                <a:lnTo>
                  <a:pt x="1929371" y="539496"/>
                </a:lnTo>
                <a:lnTo>
                  <a:pt x="1953755" y="582168"/>
                </a:lnTo>
                <a:lnTo>
                  <a:pt x="1996427" y="667512"/>
                </a:lnTo>
                <a:lnTo>
                  <a:pt x="2014715" y="713232"/>
                </a:lnTo>
                <a:lnTo>
                  <a:pt x="2029955" y="758952"/>
                </a:lnTo>
                <a:lnTo>
                  <a:pt x="2045195" y="807720"/>
                </a:lnTo>
                <a:lnTo>
                  <a:pt x="2054339" y="853440"/>
                </a:lnTo>
                <a:lnTo>
                  <a:pt x="2063483" y="902195"/>
                </a:lnTo>
                <a:lnTo>
                  <a:pt x="2069579" y="954024"/>
                </a:lnTo>
                <a:lnTo>
                  <a:pt x="2072627" y="1002792"/>
                </a:lnTo>
                <a:lnTo>
                  <a:pt x="2075675" y="1054595"/>
                </a:lnTo>
                <a:lnTo>
                  <a:pt x="2072627" y="1106411"/>
                </a:lnTo>
                <a:lnTo>
                  <a:pt x="2069579" y="1155179"/>
                </a:lnTo>
                <a:lnTo>
                  <a:pt x="2063483" y="1203947"/>
                </a:lnTo>
                <a:lnTo>
                  <a:pt x="2054339" y="1252715"/>
                </a:lnTo>
                <a:lnTo>
                  <a:pt x="2042147" y="1301483"/>
                </a:lnTo>
                <a:lnTo>
                  <a:pt x="2029955" y="1347203"/>
                </a:lnTo>
                <a:lnTo>
                  <a:pt x="2014715" y="1395971"/>
                </a:lnTo>
                <a:lnTo>
                  <a:pt x="1996427" y="1438643"/>
                </a:lnTo>
                <a:lnTo>
                  <a:pt x="1975091" y="1484363"/>
                </a:lnTo>
                <a:lnTo>
                  <a:pt x="1953755" y="1527035"/>
                </a:lnTo>
                <a:lnTo>
                  <a:pt x="1929371" y="1566659"/>
                </a:lnTo>
                <a:lnTo>
                  <a:pt x="1874507" y="1645907"/>
                </a:lnTo>
                <a:lnTo>
                  <a:pt x="1813547" y="1719059"/>
                </a:lnTo>
                <a:lnTo>
                  <a:pt x="1746491" y="1786115"/>
                </a:lnTo>
                <a:lnTo>
                  <a:pt x="1709915" y="1816595"/>
                </a:lnTo>
                <a:lnTo>
                  <a:pt x="1670291" y="1847075"/>
                </a:lnTo>
                <a:lnTo>
                  <a:pt x="1591043" y="1901939"/>
                </a:lnTo>
                <a:lnTo>
                  <a:pt x="1548371" y="1923275"/>
                </a:lnTo>
                <a:lnTo>
                  <a:pt x="1505712" y="1947659"/>
                </a:lnTo>
                <a:lnTo>
                  <a:pt x="1414259" y="1984235"/>
                </a:lnTo>
                <a:lnTo>
                  <a:pt x="1368539" y="1999475"/>
                </a:lnTo>
                <a:lnTo>
                  <a:pt x="1271003" y="2023859"/>
                </a:lnTo>
                <a:lnTo>
                  <a:pt x="1222235" y="2033003"/>
                </a:lnTo>
                <a:lnTo>
                  <a:pt x="1170419" y="2039099"/>
                </a:lnTo>
                <a:lnTo>
                  <a:pt x="1121651" y="2042147"/>
                </a:lnTo>
                <a:lnTo>
                  <a:pt x="1438643" y="2042147"/>
                </a:lnTo>
                <a:lnTo>
                  <a:pt x="1484363" y="2023859"/>
                </a:lnTo>
                <a:lnTo>
                  <a:pt x="1533131" y="2002523"/>
                </a:lnTo>
                <a:lnTo>
                  <a:pt x="1624571" y="1953755"/>
                </a:lnTo>
                <a:lnTo>
                  <a:pt x="1667243" y="1926323"/>
                </a:lnTo>
                <a:lnTo>
                  <a:pt x="1709915" y="1895843"/>
                </a:lnTo>
                <a:lnTo>
                  <a:pt x="1749539" y="1865363"/>
                </a:lnTo>
                <a:lnTo>
                  <a:pt x="1789163" y="1831835"/>
                </a:lnTo>
                <a:lnTo>
                  <a:pt x="1825739" y="1798307"/>
                </a:lnTo>
                <a:lnTo>
                  <a:pt x="1859267" y="1761731"/>
                </a:lnTo>
                <a:lnTo>
                  <a:pt x="1926323" y="1682470"/>
                </a:lnTo>
                <a:lnTo>
                  <a:pt x="1956803" y="1642859"/>
                </a:lnTo>
                <a:lnTo>
                  <a:pt x="1984235" y="1600187"/>
                </a:lnTo>
                <a:lnTo>
                  <a:pt x="2033003" y="1508747"/>
                </a:lnTo>
                <a:lnTo>
                  <a:pt x="2054339" y="1463027"/>
                </a:lnTo>
                <a:lnTo>
                  <a:pt x="2090915" y="1365491"/>
                </a:lnTo>
                <a:lnTo>
                  <a:pt x="2103107" y="1316723"/>
                </a:lnTo>
                <a:lnTo>
                  <a:pt x="2115299" y="1264907"/>
                </a:lnTo>
                <a:lnTo>
                  <a:pt x="2133600" y="1161275"/>
                </a:lnTo>
                <a:lnTo>
                  <a:pt x="2136635" y="1106411"/>
                </a:lnTo>
                <a:lnTo>
                  <a:pt x="2136635" y="999744"/>
                </a:lnTo>
                <a:lnTo>
                  <a:pt x="2133600" y="944880"/>
                </a:lnTo>
                <a:lnTo>
                  <a:pt x="2115299" y="841248"/>
                </a:lnTo>
                <a:lnTo>
                  <a:pt x="2103107" y="789432"/>
                </a:lnTo>
                <a:lnTo>
                  <a:pt x="2090915" y="740664"/>
                </a:lnTo>
                <a:lnTo>
                  <a:pt x="2054339" y="643128"/>
                </a:lnTo>
                <a:lnTo>
                  <a:pt x="2033003" y="597408"/>
                </a:lnTo>
                <a:lnTo>
                  <a:pt x="2008619" y="551688"/>
                </a:lnTo>
                <a:lnTo>
                  <a:pt x="1981200" y="505968"/>
                </a:lnTo>
                <a:lnTo>
                  <a:pt x="1953755" y="463296"/>
                </a:lnTo>
                <a:lnTo>
                  <a:pt x="1926323" y="423672"/>
                </a:lnTo>
                <a:lnTo>
                  <a:pt x="1859267" y="344424"/>
                </a:lnTo>
                <a:lnTo>
                  <a:pt x="1822691" y="307848"/>
                </a:lnTo>
                <a:lnTo>
                  <a:pt x="1749539" y="240792"/>
                </a:lnTo>
                <a:lnTo>
                  <a:pt x="1706867" y="210312"/>
                </a:lnTo>
                <a:lnTo>
                  <a:pt x="1667243" y="179832"/>
                </a:lnTo>
                <a:lnTo>
                  <a:pt x="1621523" y="152400"/>
                </a:lnTo>
                <a:lnTo>
                  <a:pt x="1578851" y="128016"/>
                </a:lnTo>
                <a:lnTo>
                  <a:pt x="1533131" y="103632"/>
                </a:lnTo>
                <a:lnTo>
                  <a:pt x="1484363" y="82296"/>
                </a:lnTo>
                <a:lnTo>
                  <a:pt x="1435595" y="64008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09075" y="1121663"/>
            <a:ext cx="2893060" cy="304800"/>
          </a:xfrm>
          <a:custGeom>
            <a:avLst/>
            <a:gdLst/>
            <a:ahLst/>
            <a:cxnLst/>
            <a:rect l="l" t="t" r="r" b="b"/>
            <a:pathLst>
              <a:path w="2893060" h="304800">
                <a:moveTo>
                  <a:pt x="0" y="304800"/>
                </a:moveTo>
                <a:lnTo>
                  <a:pt x="2892539" y="304800"/>
                </a:lnTo>
                <a:lnTo>
                  <a:pt x="2892539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96883" y="1109484"/>
            <a:ext cx="2917190" cy="329565"/>
          </a:xfrm>
          <a:custGeom>
            <a:avLst/>
            <a:gdLst/>
            <a:ahLst/>
            <a:cxnLst/>
            <a:rect l="l" t="t" r="r" b="b"/>
            <a:pathLst>
              <a:path w="2917190" h="329565">
                <a:moveTo>
                  <a:pt x="2910840" y="0"/>
                </a:moveTo>
                <a:lnTo>
                  <a:pt x="6083" y="0"/>
                </a:lnTo>
                <a:lnTo>
                  <a:pt x="0" y="6095"/>
                </a:lnTo>
                <a:lnTo>
                  <a:pt x="0" y="323075"/>
                </a:lnTo>
                <a:lnTo>
                  <a:pt x="6083" y="329171"/>
                </a:lnTo>
                <a:lnTo>
                  <a:pt x="2910840" y="329171"/>
                </a:lnTo>
                <a:lnTo>
                  <a:pt x="2916923" y="323075"/>
                </a:lnTo>
                <a:lnTo>
                  <a:pt x="2916923" y="316979"/>
                </a:lnTo>
                <a:lnTo>
                  <a:pt x="24384" y="316979"/>
                </a:lnTo>
                <a:lnTo>
                  <a:pt x="12192" y="304787"/>
                </a:lnTo>
                <a:lnTo>
                  <a:pt x="24384" y="304787"/>
                </a:lnTo>
                <a:lnTo>
                  <a:pt x="24384" y="24371"/>
                </a:lnTo>
                <a:lnTo>
                  <a:pt x="12191" y="24371"/>
                </a:lnTo>
                <a:lnTo>
                  <a:pt x="24384" y="12179"/>
                </a:lnTo>
                <a:lnTo>
                  <a:pt x="2916923" y="12179"/>
                </a:lnTo>
                <a:lnTo>
                  <a:pt x="2916923" y="6095"/>
                </a:lnTo>
                <a:lnTo>
                  <a:pt x="2910840" y="0"/>
                </a:lnTo>
                <a:close/>
              </a:path>
              <a:path w="2917190" h="329565">
                <a:moveTo>
                  <a:pt x="24384" y="304787"/>
                </a:moveTo>
                <a:lnTo>
                  <a:pt x="12192" y="304787"/>
                </a:lnTo>
                <a:lnTo>
                  <a:pt x="24384" y="316979"/>
                </a:lnTo>
                <a:lnTo>
                  <a:pt x="24384" y="304787"/>
                </a:lnTo>
                <a:close/>
              </a:path>
              <a:path w="2917190" h="329565">
                <a:moveTo>
                  <a:pt x="2892552" y="304787"/>
                </a:moveTo>
                <a:lnTo>
                  <a:pt x="24384" y="304787"/>
                </a:lnTo>
                <a:lnTo>
                  <a:pt x="24384" y="316979"/>
                </a:lnTo>
                <a:lnTo>
                  <a:pt x="2892552" y="316979"/>
                </a:lnTo>
                <a:lnTo>
                  <a:pt x="2892552" y="304787"/>
                </a:lnTo>
                <a:close/>
              </a:path>
              <a:path w="2917190" h="329565">
                <a:moveTo>
                  <a:pt x="2892552" y="12179"/>
                </a:moveTo>
                <a:lnTo>
                  <a:pt x="2892552" y="316979"/>
                </a:lnTo>
                <a:lnTo>
                  <a:pt x="2904731" y="304787"/>
                </a:lnTo>
                <a:lnTo>
                  <a:pt x="2916923" y="304787"/>
                </a:lnTo>
                <a:lnTo>
                  <a:pt x="2916923" y="24371"/>
                </a:lnTo>
                <a:lnTo>
                  <a:pt x="2904731" y="24371"/>
                </a:lnTo>
                <a:lnTo>
                  <a:pt x="2892552" y="12179"/>
                </a:lnTo>
                <a:close/>
              </a:path>
              <a:path w="2917190" h="329565">
                <a:moveTo>
                  <a:pt x="2916923" y="304787"/>
                </a:moveTo>
                <a:lnTo>
                  <a:pt x="2904731" y="304787"/>
                </a:lnTo>
                <a:lnTo>
                  <a:pt x="2892552" y="316979"/>
                </a:lnTo>
                <a:lnTo>
                  <a:pt x="2916923" y="316979"/>
                </a:lnTo>
                <a:lnTo>
                  <a:pt x="2916923" y="304787"/>
                </a:lnTo>
                <a:close/>
              </a:path>
              <a:path w="2917190" h="329565">
                <a:moveTo>
                  <a:pt x="24384" y="12179"/>
                </a:moveTo>
                <a:lnTo>
                  <a:pt x="12191" y="24371"/>
                </a:lnTo>
                <a:lnTo>
                  <a:pt x="24384" y="24371"/>
                </a:lnTo>
                <a:lnTo>
                  <a:pt x="24384" y="12179"/>
                </a:lnTo>
                <a:close/>
              </a:path>
              <a:path w="2917190" h="329565">
                <a:moveTo>
                  <a:pt x="2892552" y="12179"/>
                </a:moveTo>
                <a:lnTo>
                  <a:pt x="24384" y="12179"/>
                </a:lnTo>
                <a:lnTo>
                  <a:pt x="24384" y="24371"/>
                </a:lnTo>
                <a:lnTo>
                  <a:pt x="2892552" y="24371"/>
                </a:lnTo>
                <a:lnTo>
                  <a:pt x="2892552" y="12179"/>
                </a:lnTo>
                <a:close/>
              </a:path>
              <a:path w="2917190" h="329565">
                <a:moveTo>
                  <a:pt x="2916923" y="12179"/>
                </a:moveTo>
                <a:lnTo>
                  <a:pt x="2892552" y="12179"/>
                </a:lnTo>
                <a:lnTo>
                  <a:pt x="2904731" y="24371"/>
                </a:lnTo>
                <a:lnTo>
                  <a:pt x="2916923" y="24371"/>
                </a:lnTo>
                <a:lnTo>
                  <a:pt x="2916923" y="12179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343147" y="1139456"/>
            <a:ext cx="1432560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10" dirty="0">
                <a:solidFill>
                  <a:srgbClr val="282828"/>
                </a:solidFill>
                <a:latin typeface="Arial"/>
                <a:cs typeface="Arial"/>
              </a:rPr>
              <a:t>Shift</a:t>
            </a:r>
            <a:r>
              <a:rPr sz="1450" b="1" spc="-35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1450" b="1" spc="10" dirty="0">
                <a:solidFill>
                  <a:srgbClr val="282828"/>
                </a:solidFill>
                <a:latin typeface="Arial"/>
                <a:cs typeface="Arial"/>
              </a:rPr>
              <a:t>Movement</a:t>
            </a:r>
            <a:endParaRPr sz="145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138659" y="4398276"/>
            <a:ext cx="268605" cy="850900"/>
          </a:xfrm>
          <a:custGeom>
            <a:avLst/>
            <a:gdLst/>
            <a:ahLst/>
            <a:cxnLst/>
            <a:rect l="l" t="t" r="r" b="b"/>
            <a:pathLst>
              <a:path w="268604" h="850900">
                <a:moveTo>
                  <a:pt x="188988" y="0"/>
                </a:moveTo>
                <a:lnTo>
                  <a:pt x="82308" y="76200"/>
                </a:lnTo>
                <a:lnTo>
                  <a:pt x="128028" y="82296"/>
                </a:lnTo>
                <a:lnTo>
                  <a:pt x="0" y="835139"/>
                </a:lnTo>
                <a:lnTo>
                  <a:pt x="91452" y="850379"/>
                </a:lnTo>
                <a:lnTo>
                  <a:pt x="219468" y="100584"/>
                </a:lnTo>
                <a:lnTo>
                  <a:pt x="263705" y="100584"/>
                </a:lnTo>
                <a:lnTo>
                  <a:pt x="188988" y="0"/>
                </a:lnTo>
                <a:close/>
              </a:path>
              <a:path w="268604" h="850900">
                <a:moveTo>
                  <a:pt x="263705" y="100584"/>
                </a:moveTo>
                <a:lnTo>
                  <a:pt x="219468" y="100584"/>
                </a:lnTo>
                <a:lnTo>
                  <a:pt x="268224" y="106667"/>
                </a:lnTo>
                <a:lnTo>
                  <a:pt x="263705" y="100584"/>
                </a:lnTo>
                <a:close/>
              </a:path>
            </a:pathLst>
          </a:custGeom>
          <a:solidFill>
            <a:srgbClr val="A10B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126479" y="4383036"/>
            <a:ext cx="302260" cy="878205"/>
          </a:xfrm>
          <a:custGeom>
            <a:avLst/>
            <a:gdLst/>
            <a:ahLst/>
            <a:cxnLst/>
            <a:rect l="l" t="t" r="r" b="b"/>
            <a:pathLst>
              <a:path w="302260" h="878204">
                <a:moveTo>
                  <a:pt x="126273" y="107834"/>
                </a:moveTo>
                <a:lnTo>
                  <a:pt x="0" y="859523"/>
                </a:lnTo>
                <a:lnTo>
                  <a:pt x="112776" y="877811"/>
                </a:lnTo>
                <a:lnTo>
                  <a:pt x="114872" y="865619"/>
                </a:lnTo>
                <a:lnTo>
                  <a:pt x="94488" y="865619"/>
                </a:lnTo>
                <a:lnTo>
                  <a:pt x="96347" y="854809"/>
                </a:lnTo>
                <a:lnTo>
                  <a:pt x="87785" y="853427"/>
                </a:lnTo>
                <a:lnTo>
                  <a:pt x="21336" y="853427"/>
                </a:lnTo>
                <a:lnTo>
                  <a:pt x="12179" y="841222"/>
                </a:lnTo>
                <a:lnTo>
                  <a:pt x="23435" y="841222"/>
                </a:lnTo>
                <a:lnTo>
                  <a:pt x="149254" y="109727"/>
                </a:lnTo>
                <a:lnTo>
                  <a:pt x="137160" y="109727"/>
                </a:lnTo>
                <a:lnTo>
                  <a:pt x="126273" y="107834"/>
                </a:lnTo>
                <a:close/>
              </a:path>
              <a:path w="302260" h="878204">
                <a:moveTo>
                  <a:pt x="96347" y="854809"/>
                </a:moveTo>
                <a:lnTo>
                  <a:pt x="94488" y="865619"/>
                </a:lnTo>
                <a:lnTo>
                  <a:pt x="106667" y="856475"/>
                </a:lnTo>
                <a:lnTo>
                  <a:pt x="96347" y="854809"/>
                </a:lnTo>
                <a:close/>
              </a:path>
              <a:path w="302260" h="878204">
                <a:moveTo>
                  <a:pt x="225539" y="103631"/>
                </a:moveTo>
                <a:lnTo>
                  <a:pt x="96347" y="854809"/>
                </a:lnTo>
                <a:lnTo>
                  <a:pt x="106667" y="856475"/>
                </a:lnTo>
                <a:lnTo>
                  <a:pt x="94488" y="865619"/>
                </a:lnTo>
                <a:lnTo>
                  <a:pt x="114872" y="865619"/>
                </a:lnTo>
                <a:lnTo>
                  <a:pt x="241946" y="126757"/>
                </a:lnTo>
                <a:lnTo>
                  <a:pt x="231648" y="124967"/>
                </a:lnTo>
                <a:lnTo>
                  <a:pt x="243827" y="115823"/>
                </a:lnTo>
                <a:lnTo>
                  <a:pt x="262215" y="115823"/>
                </a:lnTo>
                <a:lnTo>
                  <a:pt x="257060" y="108885"/>
                </a:lnTo>
                <a:lnTo>
                  <a:pt x="225539" y="103631"/>
                </a:lnTo>
                <a:close/>
              </a:path>
              <a:path w="302260" h="878204">
                <a:moveTo>
                  <a:pt x="12179" y="841222"/>
                </a:moveTo>
                <a:lnTo>
                  <a:pt x="21336" y="853427"/>
                </a:lnTo>
                <a:lnTo>
                  <a:pt x="23131" y="842990"/>
                </a:lnTo>
                <a:lnTo>
                  <a:pt x="12179" y="841222"/>
                </a:lnTo>
                <a:close/>
              </a:path>
              <a:path w="302260" h="878204">
                <a:moveTo>
                  <a:pt x="23131" y="842990"/>
                </a:moveTo>
                <a:lnTo>
                  <a:pt x="21336" y="853427"/>
                </a:lnTo>
                <a:lnTo>
                  <a:pt x="87785" y="853427"/>
                </a:lnTo>
                <a:lnTo>
                  <a:pt x="23131" y="842990"/>
                </a:lnTo>
                <a:close/>
              </a:path>
              <a:path w="302260" h="878204">
                <a:moveTo>
                  <a:pt x="23435" y="841222"/>
                </a:moveTo>
                <a:lnTo>
                  <a:pt x="12179" y="841222"/>
                </a:lnTo>
                <a:lnTo>
                  <a:pt x="23131" y="842990"/>
                </a:lnTo>
                <a:lnTo>
                  <a:pt x="23435" y="841222"/>
                </a:lnTo>
                <a:close/>
              </a:path>
              <a:path w="302260" h="878204">
                <a:moveTo>
                  <a:pt x="262215" y="115823"/>
                </a:moveTo>
                <a:lnTo>
                  <a:pt x="243827" y="115823"/>
                </a:lnTo>
                <a:lnTo>
                  <a:pt x="241946" y="126757"/>
                </a:lnTo>
                <a:lnTo>
                  <a:pt x="301739" y="137147"/>
                </a:lnTo>
                <a:lnTo>
                  <a:pt x="295245" y="128015"/>
                </a:lnTo>
                <a:lnTo>
                  <a:pt x="271272" y="128015"/>
                </a:lnTo>
                <a:lnTo>
                  <a:pt x="262215" y="115823"/>
                </a:lnTo>
                <a:close/>
              </a:path>
              <a:path w="302260" h="878204">
                <a:moveTo>
                  <a:pt x="257060" y="108885"/>
                </a:moveTo>
                <a:lnTo>
                  <a:pt x="271272" y="128015"/>
                </a:lnTo>
                <a:lnTo>
                  <a:pt x="280403" y="112775"/>
                </a:lnTo>
                <a:lnTo>
                  <a:pt x="257060" y="108885"/>
                </a:lnTo>
                <a:close/>
              </a:path>
              <a:path w="302260" h="878204">
                <a:moveTo>
                  <a:pt x="219376" y="21335"/>
                </a:moveTo>
                <a:lnTo>
                  <a:pt x="207264" y="21335"/>
                </a:lnTo>
                <a:lnTo>
                  <a:pt x="197443" y="28631"/>
                </a:lnTo>
                <a:lnTo>
                  <a:pt x="257060" y="108885"/>
                </a:lnTo>
                <a:lnTo>
                  <a:pt x="280403" y="112775"/>
                </a:lnTo>
                <a:lnTo>
                  <a:pt x="271272" y="128015"/>
                </a:lnTo>
                <a:lnTo>
                  <a:pt x="295245" y="128015"/>
                </a:lnTo>
                <a:lnTo>
                  <a:pt x="219376" y="21335"/>
                </a:lnTo>
                <a:close/>
              </a:path>
              <a:path w="302260" h="878204">
                <a:moveTo>
                  <a:pt x="243827" y="115823"/>
                </a:moveTo>
                <a:lnTo>
                  <a:pt x="231648" y="124967"/>
                </a:lnTo>
                <a:lnTo>
                  <a:pt x="241946" y="126757"/>
                </a:lnTo>
                <a:lnTo>
                  <a:pt x="243827" y="115823"/>
                </a:lnTo>
                <a:close/>
              </a:path>
              <a:path w="302260" h="878204">
                <a:moveTo>
                  <a:pt x="128003" y="97535"/>
                </a:moveTo>
                <a:lnTo>
                  <a:pt x="126273" y="107834"/>
                </a:lnTo>
                <a:lnTo>
                  <a:pt x="137160" y="109727"/>
                </a:lnTo>
                <a:lnTo>
                  <a:pt x="128003" y="97535"/>
                </a:lnTo>
                <a:close/>
              </a:path>
              <a:path w="302260" h="878204">
                <a:moveTo>
                  <a:pt x="151351" y="97535"/>
                </a:moveTo>
                <a:lnTo>
                  <a:pt x="128003" y="97535"/>
                </a:lnTo>
                <a:lnTo>
                  <a:pt x="137160" y="109727"/>
                </a:lnTo>
                <a:lnTo>
                  <a:pt x="149254" y="109727"/>
                </a:lnTo>
                <a:lnTo>
                  <a:pt x="151351" y="97535"/>
                </a:lnTo>
                <a:close/>
              </a:path>
              <a:path w="302260" h="878204">
                <a:moveTo>
                  <a:pt x="204203" y="0"/>
                </a:moveTo>
                <a:lnTo>
                  <a:pt x="67056" y="97535"/>
                </a:lnTo>
                <a:lnTo>
                  <a:pt x="126273" y="107834"/>
                </a:lnTo>
                <a:lnTo>
                  <a:pt x="127491" y="100583"/>
                </a:lnTo>
                <a:lnTo>
                  <a:pt x="100584" y="100583"/>
                </a:lnTo>
                <a:lnTo>
                  <a:pt x="94488" y="79247"/>
                </a:lnTo>
                <a:lnTo>
                  <a:pt x="129305" y="79247"/>
                </a:lnTo>
                <a:lnTo>
                  <a:pt x="197443" y="28631"/>
                </a:lnTo>
                <a:lnTo>
                  <a:pt x="192024" y="21335"/>
                </a:lnTo>
                <a:lnTo>
                  <a:pt x="219376" y="21335"/>
                </a:lnTo>
                <a:lnTo>
                  <a:pt x="204203" y="0"/>
                </a:lnTo>
                <a:close/>
              </a:path>
              <a:path w="302260" h="878204">
                <a:moveTo>
                  <a:pt x="94488" y="79247"/>
                </a:moveTo>
                <a:lnTo>
                  <a:pt x="100584" y="100583"/>
                </a:lnTo>
                <a:lnTo>
                  <a:pt x="121617" y="84959"/>
                </a:lnTo>
                <a:lnTo>
                  <a:pt x="94488" y="79247"/>
                </a:lnTo>
                <a:close/>
              </a:path>
              <a:path w="302260" h="878204">
                <a:moveTo>
                  <a:pt x="121617" y="84959"/>
                </a:moveTo>
                <a:lnTo>
                  <a:pt x="100584" y="100583"/>
                </a:lnTo>
                <a:lnTo>
                  <a:pt x="127491" y="100583"/>
                </a:lnTo>
                <a:lnTo>
                  <a:pt x="128003" y="97535"/>
                </a:lnTo>
                <a:lnTo>
                  <a:pt x="151351" y="97535"/>
                </a:lnTo>
                <a:lnTo>
                  <a:pt x="152400" y="91439"/>
                </a:lnTo>
                <a:lnTo>
                  <a:pt x="121617" y="84959"/>
                </a:lnTo>
                <a:close/>
              </a:path>
              <a:path w="302260" h="878204">
                <a:moveTo>
                  <a:pt x="129305" y="79247"/>
                </a:moveTo>
                <a:lnTo>
                  <a:pt x="94488" y="79247"/>
                </a:lnTo>
                <a:lnTo>
                  <a:pt x="121617" y="84959"/>
                </a:lnTo>
                <a:lnTo>
                  <a:pt x="129305" y="79247"/>
                </a:lnTo>
                <a:close/>
              </a:path>
              <a:path w="302260" h="878204">
                <a:moveTo>
                  <a:pt x="207264" y="21335"/>
                </a:moveTo>
                <a:lnTo>
                  <a:pt x="192024" y="21335"/>
                </a:lnTo>
                <a:lnTo>
                  <a:pt x="197443" y="28631"/>
                </a:lnTo>
                <a:lnTo>
                  <a:pt x="207264" y="21335"/>
                </a:lnTo>
                <a:close/>
              </a:path>
            </a:pathLst>
          </a:custGeom>
          <a:solidFill>
            <a:srgbClr val="7505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64223" y="3352812"/>
            <a:ext cx="365760" cy="829310"/>
          </a:xfrm>
          <a:custGeom>
            <a:avLst/>
            <a:gdLst/>
            <a:ahLst/>
            <a:cxnLst/>
            <a:rect l="l" t="t" r="r" b="b"/>
            <a:pathLst>
              <a:path w="365759" h="829310">
                <a:moveTo>
                  <a:pt x="304799" y="0"/>
                </a:moveTo>
                <a:lnTo>
                  <a:pt x="185927" y="60960"/>
                </a:lnTo>
                <a:lnTo>
                  <a:pt x="231647" y="76200"/>
                </a:lnTo>
                <a:lnTo>
                  <a:pt x="0" y="801611"/>
                </a:lnTo>
                <a:lnTo>
                  <a:pt x="88391" y="829043"/>
                </a:lnTo>
                <a:lnTo>
                  <a:pt x="323075" y="103632"/>
                </a:lnTo>
                <a:lnTo>
                  <a:pt x="357933" y="103632"/>
                </a:lnTo>
                <a:lnTo>
                  <a:pt x="304799" y="0"/>
                </a:lnTo>
                <a:close/>
              </a:path>
              <a:path w="365759" h="829310">
                <a:moveTo>
                  <a:pt x="357933" y="103632"/>
                </a:moveTo>
                <a:lnTo>
                  <a:pt x="323075" y="103632"/>
                </a:lnTo>
                <a:lnTo>
                  <a:pt x="365747" y="118872"/>
                </a:lnTo>
                <a:lnTo>
                  <a:pt x="357933" y="103632"/>
                </a:lnTo>
                <a:close/>
              </a:path>
            </a:pathLst>
          </a:custGeom>
          <a:solidFill>
            <a:srgbClr val="A10B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352032" y="3337585"/>
            <a:ext cx="399415" cy="859790"/>
          </a:xfrm>
          <a:custGeom>
            <a:avLst/>
            <a:gdLst/>
            <a:ahLst/>
            <a:cxnLst/>
            <a:rect l="l" t="t" r="r" b="b"/>
            <a:pathLst>
              <a:path w="399415" h="859789">
                <a:moveTo>
                  <a:pt x="231686" y="97799"/>
                </a:moveTo>
                <a:lnTo>
                  <a:pt x="0" y="822934"/>
                </a:lnTo>
                <a:lnTo>
                  <a:pt x="109727" y="859510"/>
                </a:lnTo>
                <a:lnTo>
                  <a:pt x="115547" y="841222"/>
                </a:lnTo>
                <a:lnTo>
                  <a:pt x="91439" y="841222"/>
                </a:lnTo>
                <a:lnTo>
                  <a:pt x="94547" y="831497"/>
                </a:lnTo>
                <a:lnTo>
                  <a:pt x="55903" y="819899"/>
                </a:lnTo>
                <a:lnTo>
                  <a:pt x="21335" y="819899"/>
                </a:lnTo>
                <a:lnTo>
                  <a:pt x="15239" y="807694"/>
                </a:lnTo>
                <a:lnTo>
                  <a:pt x="25219" y="807694"/>
                </a:lnTo>
                <a:lnTo>
                  <a:pt x="250213" y="100571"/>
                </a:lnTo>
                <a:lnTo>
                  <a:pt x="240791" y="100571"/>
                </a:lnTo>
                <a:lnTo>
                  <a:pt x="231686" y="97799"/>
                </a:lnTo>
                <a:close/>
              </a:path>
              <a:path w="399415" h="859789">
                <a:moveTo>
                  <a:pt x="94547" y="831497"/>
                </a:moveTo>
                <a:lnTo>
                  <a:pt x="91439" y="841222"/>
                </a:lnTo>
                <a:lnTo>
                  <a:pt x="106679" y="835139"/>
                </a:lnTo>
                <a:lnTo>
                  <a:pt x="94547" y="831497"/>
                </a:lnTo>
                <a:close/>
              </a:path>
              <a:path w="399415" h="859789">
                <a:moveTo>
                  <a:pt x="326148" y="106667"/>
                </a:moveTo>
                <a:lnTo>
                  <a:pt x="94547" y="831497"/>
                </a:lnTo>
                <a:lnTo>
                  <a:pt x="106679" y="835139"/>
                </a:lnTo>
                <a:lnTo>
                  <a:pt x="91439" y="841222"/>
                </a:lnTo>
                <a:lnTo>
                  <a:pt x="115547" y="841222"/>
                </a:lnTo>
                <a:lnTo>
                  <a:pt x="341310" y="131693"/>
                </a:lnTo>
                <a:lnTo>
                  <a:pt x="329184" y="128003"/>
                </a:lnTo>
                <a:lnTo>
                  <a:pt x="344423" y="121907"/>
                </a:lnTo>
                <a:lnTo>
                  <a:pt x="360991" y="121907"/>
                </a:lnTo>
                <a:lnTo>
                  <a:pt x="357666" y="115424"/>
                </a:lnTo>
                <a:lnTo>
                  <a:pt x="326148" y="106667"/>
                </a:lnTo>
                <a:close/>
              </a:path>
              <a:path w="399415" h="859789">
                <a:moveTo>
                  <a:pt x="15239" y="807694"/>
                </a:moveTo>
                <a:lnTo>
                  <a:pt x="21335" y="819899"/>
                </a:lnTo>
                <a:lnTo>
                  <a:pt x="24349" y="810428"/>
                </a:lnTo>
                <a:lnTo>
                  <a:pt x="15239" y="807694"/>
                </a:lnTo>
                <a:close/>
              </a:path>
              <a:path w="399415" h="859789">
                <a:moveTo>
                  <a:pt x="24349" y="810428"/>
                </a:moveTo>
                <a:lnTo>
                  <a:pt x="21335" y="819899"/>
                </a:lnTo>
                <a:lnTo>
                  <a:pt x="55903" y="819899"/>
                </a:lnTo>
                <a:lnTo>
                  <a:pt x="24349" y="810428"/>
                </a:lnTo>
                <a:close/>
              </a:path>
              <a:path w="399415" h="859789">
                <a:moveTo>
                  <a:pt x="25219" y="807694"/>
                </a:moveTo>
                <a:lnTo>
                  <a:pt x="15239" y="807694"/>
                </a:lnTo>
                <a:lnTo>
                  <a:pt x="24349" y="810428"/>
                </a:lnTo>
                <a:lnTo>
                  <a:pt x="25219" y="807694"/>
                </a:lnTo>
                <a:close/>
              </a:path>
              <a:path w="399415" h="859789">
                <a:moveTo>
                  <a:pt x="360991" y="121907"/>
                </a:moveTo>
                <a:lnTo>
                  <a:pt x="344423" y="121907"/>
                </a:lnTo>
                <a:lnTo>
                  <a:pt x="341310" y="131693"/>
                </a:lnTo>
                <a:lnTo>
                  <a:pt x="399288" y="149339"/>
                </a:lnTo>
                <a:lnTo>
                  <a:pt x="393067" y="137147"/>
                </a:lnTo>
                <a:lnTo>
                  <a:pt x="368808" y="137147"/>
                </a:lnTo>
                <a:lnTo>
                  <a:pt x="360991" y="121907"/>
                </a:lnTo>
                <a:close/>
              </a:path>
              <a:path w="399415" h="859789">
                <a:moveTo>
                  <a:pt x="357666" y="115424"/>
                </a:moveTo>
                <a:lnTo>
                  <a:pt x="368808" y="137147"/>
                </a:lnTo>
                <a:lnTo>
                  <a:pt x="380999" y="121907"/>
                </a:lnTo>
                <a:lnTo>
                  <a:pt x="357666" y="115424"/>
                </a:lnTo>
                <a:close/>
              </a:path>
              <a:path w="399415" h="859789">
                <a:moveTo>
                  <a:pt x="332419" y="18288"/>
                </a:moveTo>
                <a:lnTo>
                  <a:pt x="307848" y="18288"/>
                </a:lnTo>
                <a:lnTo>
                  <a:pt x="323088" y="24371"/>
                </a:lnTo>
                <a:lnTo>
                  <a:pt x="313491" y="29292"/>
                </a:lnTo>
                <a:lnTo>
                  <a:pt x="357666" y="115424"/>
                </a:lnTo>
                <a:lnTo>
                  <a:pt x="380999" y="121907"/>
                </a:lnTo>
                <a:lnTo>
                  <a:pt x="368808" y="137147"/>
                </a:lnTo>
                <a:lnTo>
                  <a:pt x="393067" y="137147"/>
                </a:lnTo>
                <a:lnTo>
                  <a:pt x="332419" y="18288"/>
                </a:lnTo>
                <a:close/>
              </a:path>
              <a:path w="399415" h="859789">
                <a:moveTo>
                  <a:pt x="344423" y="121907"/>
                </a:moveTo>
                <a:lnTo>
                  <a:pt x="329184" y="128003"/>
                </a:lnTo>
                <a:lnTo>
                  <a:pt x="341310" y="131693"/>
                </a:lnTo>
                <a:lnTo>
                  <a:pt x="344423" y="121907"/>
                </a:lnTo>
                <a:close/>
              </a:path>
              <a:path w="399415" h="859789">
                <a:moveTo>
                  <a:pt x="234695" y="88379"/>
                </a:moveTo>
                <a:lnTo>
                  <a:pt x="231686" y="97799"/>
                </a:lnTo>
                <a:lnTo>
                  <a:pt x="240791" y="100571"/>
                </a:lnTo>
                <a:lnTo>
                  <a:pt x="234695" y="88379"/>
                </a:lnTo>
                <a:close/>
              </a:path>
              <a:path w="399415" h="859789">
                <a:moveTo>
                  <a:pt x="254092" y="88379"/>
                </a:moveTo>
                <a:lnTo>
                  <a:pt x="234695" y="88379"/>
                </a:lnTo>
                <a:lnTo>
                  <a:pt x="240791" y="100571"/>
                </a:lnTo>
                <a:lnTo>
                  <a:pt x="250213" y="100571"/>
                </a:lnTo>
                <a:lnTo>
                  <a:pt x="254092" y="88379"/>
                </a:lnTo>
                <a:close/>
              </a:path>
              <a:path w="399415" h="859789">
                <a:moveTo>
                  <a:pt x="323088" y="0"/>
                </a:moveTo>
                <a:lnTo>
                  <a:pt x="170687" y="79235"/>
                </a:lnTo>
                <a:lnTo>
                  <a:pt x="231686" y="97799"/>
                </a:lnTo>
                <a:lnTo>
                  <a:pt x="234695" y="88379"/>
                </a:lnTo>
                <a:lnTo>
                  <a:pt x="254092" y="88379"/>
                </a:lnTo>
                <a:lnTo>
                  <a:pt x="255062" y="85331"/>
                </a:lnTo>
                <a:lnTo>
                  <a:pt x="204215" y="85331"/>
                </a:lnTo>
                <a:lnTo>
                  <a:pt x="201167" y="67043"/>
                </a:lnTo>
                <a:lnTo>
                  <a:pt x="239877" y="67043"/>
                </a:lnTo>
                <a:lnTo>
                  <a:pt x="313491" y="29292"/>
                </a:lnTo>
                <a:lnTo>
                  <a:pt x="307848" y="18288"/>
                </a:lnTo>
                <a:lnTo>
                  <a:pt x="332419" y="18288"/>
                </a:lnTo>
                <a:lnTo>
                  <a:pt x="323088" y="0"/>
                </a:lnTo>
                <a:close/>
              </a:path>
              <a:path w="399415" h="859789">
                <a:moveTo>
                  <a:pt x="201167" y="67043"/>
                </a:moveTo>
                <a:lnTo>
                  <a:pt x="204215" y="85331"/>
                </a:lnTo>
                <a:lnTo>
                  <a:pt x="226276" y="74018"/>
                </a:lnTo>
                <a:lnTo>
                  <a:pt x="201167" y="67043"/>
                </a:lnTo>
                <a:close/>
              </a:path>
              <a:path w="399415" h="859789">
                <a:moveTo>
                  <a:pt x="226276" y="74018"/>
                </a:moveTo>
                <a:lnTo>
                  <a:pt x="204215" y="85331"/>
                </a:lnTo>
                <a:lnTo>
                  <a:pt x="255062" y="85331"/>
                </a:lnTo>
                <a:lnTo>
                  <a:pt x="256031" y="82283"/>
                </a:lnTo>
                <a:lnTo>
                  <a:pt x="226276" y="74018"/>
                </a:lnTo>
                <a:close/>
              </a:path>
              <a:path w="399415" h="859789">
                <a:moveTo>
                  <a:pt x="239877" y="67043"/>
                </a:moveTo>
                <a:lnTo>
                  <a:pt x="201167" y="67043"/>
                </a:lnTo>
                <a:lnTo>
                  <a:pt x="226276" y="74018"/>
                </a:lnTo>
                <a:lnTo>
                  <a:pt x="239877" y="67043"/>
                </a:lnTo>
                <a:close/>
              </a:path>
              <a:path w="399415" h="859789">
                <a:moveTo>
                  <a:pt x="307848" y="18288"/>
                </a:moveTo>
                <a:lnTo>
                  <a:pt x="313491" y="29292"/>
                </a:lnTo>
                <a:lnTo>
                  <a:pt x="323088" y="24371"/>
                </a:lnTo>
                <a:lnTo>
                  <a:pt x="307848" y="18288"/>
                </a:lnTo>
                <a:close/>
              </a:path>
            </a:pathLst>
          </a:custGeom>
          <a:solidFill>
            <a:srgbClr val="7505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327379" y="1472196"/>
            <a:ext cx="497205" cy="771525"/>
          </a:xfrm>
          <a:custGeom>
            <a:avLst/>
            <a:gdLst/>
            <a:ahLst/>
            <a:cxnLst/>
            <a:rect l="l" t="t" r="r" b="b"/>
            <a:pathLst>
              <a:path w="497204" h="771525">
                <a:moveTo>
                  <a:pt x="460260" y="0"/>
                </a:moveTo>
                <a:lnTo>
                  <a:pt x="332244" y="36576"/>
                </a:lnTo>
                <a:lnTo>
                  <a:pt x="374916" y="60960"/>
                </a:lnTo>
                <a:lnTo>
                  <a:pt x="0" y="722350"/>
                </a:lnTo>
                <a:lnTo>
                  <a:pt x="82308" y="771118"/>
                </a:lnTo>
                <a:lnTo>
                  <a:pt x="454164" y="106667"/>
                </a:lnTo>
                <a:lnTo>
                  <a:pt x="490729" y="106667"/>
                </a:lnTo>
                <a:lnTo>
                  <a:pt x="460260" y="0"/>
                </a:lnTo>
                <a:close/>
              </a:path>
              <a:path w="497204" h="771525">
                <a:moveTo>
                  <a:pt x="490729" y="106667"/>
                </a:moveTo>
                <a:lnTo>
                  <a:pt x="454164" y="106667"/>
                </a:lnTo>
                <a:lnTo>
                  <a:pt x="496824" y="128003"/>
                </a:lnTo>
                <a:lnTo>
                  <a:pt x="490729" y="106667"/>
                </a:lnTo>
                <a:close/>
              </a:path>
            </a:pathLst>
          </a:custGeom>
          <a:solidFill>
            <a:srgbClr val="70AC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312152" y="1460004"/>
            <a:ext cx="530860" cy="795655"/>
          </a:xfrm>
          <a:custGeom>
            <a:avLst/>
            <a:gdLst/>
            <a:ahLst/>
            <a:cxnLst/>
            <a:rect l="l" t="t" r="r" b="b"/>
            <a:pathLst>
              <a:path w="530859" h="795655">
                <a:moveTo>
                  <a:pt x="375234" y="77260"/>
                </a:moveTo>
                <a:lnTo>
                  <a:pt x="0" y="740651"/>
                </a:lnTo>
                <a:lnTo>
                  <a:pt x="100571" y="795528"/>
                </a:lnTo>
                <a:lnTo>
                  <a:pt x="110839" y="777227"/>
                </a:lnTo>
                <a:lnTo>
                  <a:pt x="88392" y="777227"/>
                </a:lnTo>
                <a:lnTo>
                  <a:pt x="92714" y="769523"/>
                </a:lnTo>
                <a:lnTo>
                  <a:pt x="43992" y="740651"/>
                </a:lnTo>
                <a:lnTo>
                  <a:pt x="24371" y="740651"/>
                </a:lnTo>
                <a:lnTo>
                  <a:pt x="18275" y="725411"/>
                </a:lnTo>
                <a:lnTo>
                  <a:pt x="32922" y="725411"/>
                </a:lnTo>
                <a:lnTo>
                  <a:pt x="393779" y="82296"/>
                </a:lnTo>
                <a:lnTo>
                  <a:pt x="384048" y="82296"/>
                </a:lnTo>
                <a:lnTo>
                  <a:pt x="375234" y="77260"/>
                </a:lnTo>
                <a:close/>
              </a:path>
              <a:path w="530859" h="795655">
                <a:moveTo>
                  <a:pt x="92714" y="769523"/>
                </a:moveTo>
                <a:lnTo>
                  <a:pt x="88392" y="777227"/>
                </a:lnTo>
                <a:lnTo>
                  <a:pt x="100571" y="774179"/>
                </a:lnTo>
                <a:lnTo>
                  <a:pt x="92714" y="769523"/>
                </a:lnTo>
                <a:close/>
              </a:path>
              <a:path w="530859" h="795655">
                <a:moveTo>
                  <a:pt x="466344" y="103632"/>
                </a:moveTo>
                <a:lnTo>
                  <a:pt x="92714" y="769523"/>
                </a:lnTo>
                <a:lnTo>
                  <a:pt x="100571" y="774179"/>
                </a:lnTo>
                <a:lnTo>
                  <a:pt x="88392" y="777227"/>
                </a:lnTo>
                <a:lnTo>
                  <a:pt x="110839" y="777227"/>
                </a:lnTo>
                <a:lnTo>
                  <a:pt x="473113" y="131562"/>
                </a:lnTo>
                <a:lnTo>
                  <a:pt x="466344" y="128016"/>
                </a:lnTo>
                <a:lnTo>
                  <a:pt x="478523" y="121920"/>
                </a:lnTo>
                <a:lnTo>
                  <a:pt x="496820" y="121920"/>
                </a:lnTo>
                <a:lnTo>
                  <a:pt x="496097" y="119387"/>
                </a:lnTo>
                <a:lnTo>
                  <a:pt x="466344" y="103632"/>
                </a:lnTo>
                <a:close/>
              </a:path>
              <a:path w="530859" h="795655">
                <a:moveTo>
                  <a:pt x="18275" y="725411"/>
                </a:moveTo>
                <a:lnTo>
                  <a:pt x="24371" y="740651"/>
                </a:lnTo>
                <a:lnTo>
                  <a:pt x="29267" y="731925"/>
                </a:lnTo>
                <a:lnTo>
                  <a:pt x="18275" y="725411"/>
                </a:lnTo>
                <a:close/>
              </a:path>
              <a:path w="530859" h="795655">
                <a:moveTo>
                  <a:pt x="29267" y="731925"/>
                </a:moveTo>
                <a:lnTo>
                  <a:pt x="24371" y="740651"/>
                </a:lnTo>
                <a:lnTo>
                  <a:pt x="43992" y="740651"/>
                </a:lnTo>
                <a:lnTo>
                  <a:pt x="29267" y="731925"/>
                </a:lnTo>
                <a:close/>
              </a:path>
              <a:path w="530859" h="795655">
                <a:moveTo>
                  <a:pt x="32922" y="725411"/>
                </a:moveTo>
                <a:lnTo>
                  <a:pt x="18275" y="725411"/>
                </a:lnTo>
                <a:lnTo>
                  <a:pt x="29267" y="731925"/>
                </a:lnTo>
                <a:lnTo>
                  <a:pt x="32922" y="725411"/>
                </a:lnTo>
                <a:close/>
              </a:path>
              <a:path w="530859" h="795655">
                <a:moveTo>
                  <a:pt x="496820" y="121920"/>
                </a:moveTo>
                <a:lnTo>
                  <a:pt x="478523" y="121920"/>
                </a:lnTo>
                <a:lnTo>
                  <a:pt x="473113" y="131562"/>
                </a:lnTo>
                <a:lnTo>
                  <a:pt x="530339" y="161544"/>
                </a:lnTo>
                <a:lnTo>
                  <a:pt x="525167" y="143268"/>
                </a:lnTo>
                <a:lnTo>
                  <a:pt x="502920" y="143268"/>
                </a:lnTo>
                <a:lnTo>
                  <a:pt x="496820" y="121920"/>
                </a:lnTo>
                <a:close/>
              </a:path>
              <a:path w="530859" h="795655">
                <a:moveTo>
                  <a:pt x="496097" y="119387"/>
                </a:moveTo>
                <a:lnTo>
                  <a:pt x="502920" y="143268"/>
                </a:lnTo>
                <a:lnTo>
                  <a:pt x="518147" y="131064"/>
                </a:lnTo>
                <a:lnTo>
                  <a:pt x="496097" y="119387"/>
                </a:lnTo>
                <a:close/>
              </a:path>
              <a:path w="530859" h="795655">
                <a:moveTo>
                  <a:pt x="488932" y="15240"/>
                </a:moveTo>
                <a:lnTo>
                  <a:pt x="466344" y="15240"/>
                </a:lnTo>
                <a:lnTo>
                  <a:pt x="478523" y="24384"/>
                </a:lnTo>
                <a:lnTo>
                  <a:pt x="469622" y="26715"/>
                </a:lnTo>
                <a:lnTo>
                  <a:pt x="496097" y="119387"/>
                </a:lnTo>
                <a:lnTo>
                  <a:pt x="518147" y="131064"/>
                </a:lnTo>
                <a:lnTo>
                  <a:pt x="502920" y="143268"/>
                </a:lnTo>
                <a:lnTo>
                  <a:pt x="525167" y="143268"/>
                </a:lnTo>
                <a:lnTo>
                  <a:pt x="488932" y="15240"/>
                </a:lnTo>
                <a:close/>
              </a:path>
              <a:path w="530859" h="795655">
                <a:moveTo>
                  <a:pt x="478523" y="121920"/>
                </a:moveTo>
                <a:lnTo>
                  <a:pt x="466344" y="128016"/>
                </a:lnTo>
                <a:lnTo>
                  <a:pt x="473113" y="131562"/>
                </a:lnTo>
                <a:lnTo>
                  <a:pt x="478523" y="121920"/>
                </a:lnTo>
                <a:close/>
              </a:path>
              <a:path w="530859" h="795655">
                <a:moveTo>
                  <a:pt x="381000" y="67068"/>
                </a:moveTo>
                <a:lnTo>
                  <a:pt x="375234" y="77260"/>
                </a:lnTo>
                <a:lnTo>
                  <a:pt x="384048" y="82296"/>
                </a:lnTo>
                <a:lnTo>
                  <a:pt x="381000" y="67068"/>
                </a:lnTo>
                <a:close/>
              </a:path>
              <a:path w="530859" h="795655">
                <a:moveTo>
                  <a:pt x="402323" y="67068"/>
                </a:moveTo>
                <a:lnTo>
                  <a:pt x="381000" y="67068"/>
                </a:lnTo>
                <a:lnTo>
                  <a:pt x="384048" y="82296"/>
                </a:lnTo>
                <a:lnTo>
                  <a:pt x="393779" y="82296"/>
                </a:lnTo>
                <a:lnTo>
                  <a:pt x="402323" y="67068"/>
                </a:lnTo>
                <a:close/>
              </a:path>
              <a:path w="530859" h="795655">
                <a:moveTo>
                  <a:pt x="484619" y="0"/>
                </a:moveTo>
                <a:lnTo>
                  <a:pt x="320027" y="45720"/>
                </a:lnTo>
                <a:lnTo>
                  <a:pt x="375234" y="77260"/>
                </a:lnTo>
                <a:lnTo>
                  <a:pt x="381000" y="67068"/>
                </a:lnTo>
                <a:lnTo>
                  <a:pt x="402323" y="67068"/>
                </a:lnTo>
                <a:lnTo>
                  <a:pt x="386056" y="57912"/>
                </a:lnTo>
                <a:lnTo>
                  <a:pt x="350520" y="57912"/>
                </a:lnTo>
                <a:lnTo>
                  <a:pt x="353568" y="39624"/>
                </a:lnTo>
                <a:lnTo>
                  <a:pt x="420339" y="39624"/>
                </a:lnTo>
                <a:lnTo>
                  <a:pt x="469622" y="26715"/>
                </a:lnTo>
                <a:lnTo>
                  <a:pt x="466344" y="15240"/>
                </a:lnTo>
                <a:lnTo>
                  <a:pt x="488932" y="15240"/>
                </a:lnTo>
                <a:lnTo>
                  <a:pt x="484619" y="0"/>
                </a:lnTo>
                <a:close/>
              </a:path>
              <a:path w="530859" h="795655">
                <a:moveTo>
                  <a:pt x="353568" y="39624"/>
                </a:moveTo>
                <a:lnTo>
                  <a:pt x="350520" y="57912"/>
                </a:lnTo>
                <a:lnTo>
                  <a:pt x="374771" y="51559"/>
                </a:lnTo>
                <a:lnTo>
                  <a:pt x="353568" y="39624"/>
                </a:lnTo>
                <a:close/>
              </a:path>
              <a:path w="530859" h="795655">
                <a:moveTo>
                  <a:pt x="374771" y="51559"/>
                </a:moveTo>
                <a:lnTo>
                  <a:pt x="350520" y="57912"/>
                </a:lnTo>
                <a:lnTo>
                  <a:pt x="386056" y="57912"/>
                </a:lnTo>
                <a:lnTo>
                  <a:pt x="374771" y="51559"/>
                </a:lnTo>
                <a:close/>
              </a:path>
              <a:path w="530859" h="795655">
                <a:moveTo>
                  <a:pt x="420339" y="39624"/>
                </a:moveTo>
                <a:lnTo>
                  <a:pt x="353568" y="39624"/>
                </a:lnTo>
                <a:lnTo>
                  <a:pt x="374771" y="51559"/>
                </a:lnTo>
                <a:lnTo>
                  <a:pt x="420339" y="39624"/>
                </a:lnTo>
                <a:close/>
              </a:path>
              <a:path w="530859" h="795655">
                <a:moveTo>
                  <a:pt x="466344" y="15240"/>
                </a:moveTo>
                <a:lnTo>
                  <a:pt x="469622" y="26715"/>
                </a:lnTo>
                <a:lnTo>
                  <a:pt x="478523" y="24384"/>
                </a:lnTo>
                <a:lnTo>
                  <a:pt x="466344" y="15240"/>
                </a:lnTo>
                <a:close/>
              </a:path>
            </a:pathLst>
          </a:custGeom>
          <a:solidFill>
            <a:srgbClr val="507D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416283" y="2368321"/>
            <a:ext cx="582295" cy="701040"/>
          </a:xfrm>
          <a:custGeom>
            <a:avLst/>
            <a:gdLst/>
            <a:ahLst/>
            <a:cxnLst/>
            <a:rect l="l" t="t" r="r" b="b"/>
            <a:pathLst>
              <a:path w="582295" h="701039">
                <a:moveTo>
                  <a:pt x="0" y="566915"/>
                </a:moveTo>
                <a:lnTo>
                  <a:pt x="15240" y="701014"/>
                </a:lnTo>
                <a:lnTo>
                  <a:pt x="146304" y="685787"/>
                </a:lnTo>
                <a:lnTo>
                  <a:pt x="109728" y="655294"/>
                </a:lnTo>
                <a:lnTo>
                  <a:pt x="155526" y="597382"/>
                </a:lnTo>
                <a:lnTo>
                  <a:pt x="36563" y="597382"/>
                </a:lnTo>
                <a:lnTo>
                  <a:pt x="0" y="566915"/>
                </a:lnTo>
                <a:close/>
              </a:path>
              <a:path w="582295" h="701039">
                <a:moveTo>
                  <a:pt x="509016" y="0"/>
                </a:moveTo>
                <a:lnTo>
                  <a:pt x="36563" y="597382"/>
                </a:lnTo>
                <a:lnTo>
                  <a:pt x="155526" y="597382"/>
                </a:lnTo>
                <a:lnTo>
                  <a:pt x="582168" y="57899"/>
                </a:lnTo>
                <a:lnTo>
                  <a:pt x="509016" y="0"/>
                </a:lnTo>
                <a:close/>
              </a:path>
            </a:pathLst>
          </a:custGeom>
          <a:solidFill>
            <a:srgbClr val="A10B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401043" y="2353055"/>
            <a:ext cx="612775" cy="728980"/>
          </a:xfrm>
          <a:custGeom>
            <a:avLst/>
            <a:gdLst/>
            <a:ahLst/>
            <a:cxnLst/>
            <a:rect l="l" t="t" r="r" b="b"/>
            <a:pathLst>
              <a:path w="612775" h="728980">
                <a:moveTo>
                  <a:pt x="0" y="560832"/>
                </a:moveTo>
                <a:lnTo>
                  <a:pt x="21336" y="728459"/>
                </a:lnTo>
                <a:lnTo>
                  <a:pt x="140970" y="713232"/>
                </a:lnTo>
                <a:lnTo>
                  <a:pt x="39624" y="713232"/>
                </a:lnTo>
                <a:lnTo>
                  <a:pt x="27432" y="704088"/>
                </a:lnTo>
                <a:lnTo>
                  <a:pt x="38415" y="702838"/>
                </a:lnTo>
                <a:lnTo>
                  <a:pt x="27432" y="608386"/>
                </a:lnTo>
                <a:lnTo>
                  <a:pt x="6096" y="591312"/>
                </a:lnTo>
                <a:lnTo>
                  <a:pt x="24384" y="582168"/>
                </a:lnTo>
                <a:lnTo>
                  <a:pt x="28964" y="582168"/>
                </a:lnTo>
                <a:lnTo>
                  <a:pt x="0" y="560832"/>
                </a:lnTo>
                <a:close/>
              </a:path>
              <a:path w="612775" h="728980">
                <a:moveTo>
                  <a:pt x="38415" y="702838"/>
                </a:moveTo>
                <a:lnTo>
                  <a:pt x="27432" y="704088"/>
                </a:lnTo>
                <a:lnTo>
                  <a:pt x="39624" y="713232"/>
                </a:lnTo>
                <a:lnTo>
                  <a:pt x="38415" y="702838"/>
                </a:lnTo>
                <a:close/>
              </a:path>
              <a:path w="612775" h="728980">
                <a:moveTo>
                  <a:pt x="134671" y="691891"/>
                </a:moveTo>
                <a:lnTo>
                  <a:pt x="38415" y="702838"/>
                </a:lnTo>
                <a:lnTo>
                  <a:pt x="39624" y="713232"/>
                </a:lnTo>
                <a:lnTo>
                  <a:pt x="140970" y="713232"/>
                </a:lnTo>
                <a:lnTo>
                  <a:pt x="188963" y="707123"/>
                </a:lnTo>
                <a:lnTo>
                  <a:pt x="155448" y="707123"/>
                </a:lnTo>
                <a:lnTo>
                  <a:pt x="134671" y="691891"/>
                </a:lnTo>
                <a:close/>
              </a:path>
              <a:path w="612775" h="728980">
                <a:moveTo>
                  <a:pt x="161544" y="688835"/>
                </a:moveTo>
                <a:lnTo>
                  <a:pt x="134671" y="691891"/>
                </a:lnTo>
                <a:lnTo>
                  <a:pt x="155448" y="707123"/>
                </a:lnTo>
                <a:lnTo>
                  <a:pt x="161544" y="688835"/>
                </a:lnTo>
                <a:close/>
              </a:path>
              <a:path w="612775" h="728980">
                <a:moveTo>
                  <a:pt x="165792" y="688835"/>
                </a:moveTo>
                <a:lnTo>
                  <a:pt x="161544" y="688835"/>
                </a:lnTo>
                <a:lnTo>
                  <a:pt x="155448" y="707123"/>
                </a:lnTo>
                <a:lnTo>
                  <a:pt x="188963" y="707123"/>
                </a:lnTo>
                <a:lnTo>
                  <a:pt x="165792" y="688835"/>
                </a:lnTo>
                <a:close/>
              </a:path>
              <a:path w="612775" h="728980">
                <a:moveTo>
                  <a:pt x="582033" y="74950"/>
                </a:moveTo>
                <a:lnTo>
                  <a:pt x="109715" y="673595"/>
                </a:lnTo>
                <a:lnTo>
                  <a:pt x="134671" y="691891"/>
                </a:lnTo>
                <a:lnTo>
                  <a:pt x="161544" y="688835"/>
                </a:lnTo>
                <a:lnTo>
                  <a:pt x="165792" y="688835"/>
                </a:lnTo>
                <a:lnTo>
                  <a:pt x="150360" y="676656"/>
                </a:lnTo>
                <a:lnTo>
                  <a:pt x="134112" y="676656"/>
                </a:lnTo>
                <a:lnTo>
                  <a:pt x="131051" y="661416"/>
                </a:lnTo>
                <a:lnTo>
                  <a:pt x="146135" y="661416"/>
                </a:lnTo>
                <a:lnTo>
                  <a:pt x="603029" y="82296"/>
                </a:lnTo>
                <a:lnTo>
                  <a:pt x="591312" y="82296"/>
                </a:lnTo>
                <a:lnTo>
                  <a:pt x="582033" y="74950"/>
                </a:lnTo>
                <a:close/>
              </a:path>
              <a:path w="612775" h="728980">
                <a:moveTo>
                  <a:pt x="131051" y="661416"/>
                </a:moveTo>
                <a:lnTo>
                  <a:pt x="134112" y="676656"/>
                </a:lnTo>
                <a:lnTo>
                  <a:pt x="140347" y="668752"/>
                </a:lnTo>
                <a:lnTo>
                  <a:pt x="131051" y="661416"/>
                </a:lnTo>
                <a:close/>
              </a:path>
              <a:path w="612775" h="728980">
                <a:moveTo>
                  <a:pt x="140347" y="668752"/>
                </a:moveTo>
                <a:lnTo>
                  <a:pt x="134112" y="676656"/>
                </a:lnTo>
                <a:lnTo>
                  <a:pt x="150360" y="676656"/>
                </a:lnTo>
                <a:lnTo>
                  <a:pt x="140347" y="668752"/>
                </a:lnTo>
                <a:close/>
              </a:path>
              <a:path w="612775" h="728980">
                <a:moveTo>
                  <a:pt x="146135" y="661416"/>
                </a:moveTo>
                <a:lnTo>
                  <a:pt x="131051" y="661416"/>
                </a:lnTo>
                <a:lnTo>
                  <a:pt x="140347" y="668752"/>
                </a:lnTo>
                <a:lnTo>
                  <a:pt x="146135" y="661416"/>
                </a:lnTo>
                <a:close/>
              </a:path>
              <a:path w="612775" h="728980">
                <a:moveTo>
                  <a:pt x="28964" y="582168"/>
                </a:moveTo>
                <a:lnTo>
                  <a:pt x="24384" y="582168"/>
                </a:lnTo>
                <a:lnTo>
                  <a:pt x="27432" y="608386"/>
                </a:lnTo>
                <a:lnTo>
                  <a:pt x="51803" y="627888"/>
                </a:lnTo>
                <a:lnTo>
                  <a:pt x="68753" y="606539"/>
                </a:lnTo>
                <a:lnTo>
                  <a:pt x="42672" y="606539"/>
                </a:lnTo>
                <a:lnTo>
                  <a:pt x="49794" y="597511"/>
                </a:lnTo>
                <a:lnTo>
                  <a:pt x="28964" y="582168"/>
                </a:lnTo>
                <a:close/>
              </a:path>
              <a:path w="612775" h="728980">
                <a:moveTo>
                  <a:pt x="24384" y="582168"/>
                </a:moveTo>
                <a:lnTo>
                  <a:pt x="6096" y="591312"/>
                </a:lnTo>
                <a:lnTo>
                  <a:pt x="27432" y="608386"/>
                </a:lnTo>
                <a:lnTo>
                  <a:pt x="24384" y="582168"/>
                </a:lnTo>
                <a:close/>
              </a:path>
              <a:path w="612775" h="728980">
                <a:moveTo>
                  <a:pt x="49794" y="597511"/>
                </a:moveTo>
                <a:lnTo>
                  <a:pt x="42672" y="606539"/>
                </a:lnTo>
                <a:lnTo>
                  <a:pt x="57912" y="603491"/>
                </a:lnTo>
                <a:lnTo>
                  <a:pt x="49794" y="597511"/>
                </a:lnTo>
                <a:close/>
              </a:path>
              <a:path w="612775" h="728980">
                <a:moveTo>
                  <a:pt x="521208" y="0"/>
                </a:moveTo>
                <a:lnTo>
                  <a:pt x="49794" y="597511"/>
                </a:lnTo>
                <a:lnTo>
                  <a:pt x="57912" y="603491"/>
                </a:lnTo>
                <a:lnTo>
                  <a:pt x="42672" y="606539"/>
                </a:lnTo>
                <a:lnTo>
                  <a:pt x="68753" y="606539"/>
                </a:lnTo>
                <a:lnTo>
                  <a:pt x="526031" y="30615"/>
                </a:lnTo>
                <a:lnTo>
                  <a:pt x="518159" y="24384"/>
                </a:lnTo>
                <a:lnTo>
                  <a:pt x="533400" y="21336"/>
                </a:lnTo>
                <a:lnTo>
                  <a:pt x="549037" y="21336"/>
                </a:lnTo>
                <a:lnTo>
                  <a:pt x="521208" y="0"/>
                </a:lnTo>
                <a:close/>
              </a:path>
              <a:path w="612775" h="728980">
                <a:moveTo>
                  <a:pt x="588251" y="67068"/>
                </a:moveTo>
                <a:lnTo>
                  <a:pt x="582033" y="74950"/>
                </a:lnTo>
                <a:lnTo>
                  <a:pt x="591312" y="82296"/>
                </a:lnTo>
                <a:lnTo>
                  <a:pt x="588251" y="67068"/>
                </a:lnTo>
                <a:close/>
              </a:path>
              <a:path w="612775" h="728980">
                <a:moveTo>
                  <a:pt x="608688" y="67068"/>
                </a:moveTo>
                <a:lnTo>
                  <a:pt x="588251" y="67068"/>
                </a:lnTo>
                <a:lnTo>
                  <a:pt x="591312" y="82296"/>
                </a:lnTo>
                <a:lnTo>
                  <a:pt x="603029" y="82296"/>
                </a:lnTo>
                <a:lnTo>
                  <a:pt x="612648" y="70104"/>
                </a:lnTo>
                <a:lnTo>
                  <a:pt x="608688" y="67068"/>
                </a:lnTo>
                <a:close/>
              </a:path>
              <a:path w="612775" h="728980">
                <a:moveTo>
                  <a:pt x="549037" y="21336"/>
                </a:moveTo>
                <a:lnTo>
                  <a:pt x="533400" y="21336"/>
                </a:lnTo>
                <a:lnTo>
                  <a:pt x="526031" y="30615"/>
                </a:lnTo>
                <a:lnTo>
                  <a:pt x="582033" y="74950"/>
                </a:lnTo>
                <a:lnTo>
                  <a:pt x="588251" y="67068"/>
                </a:lnTo>
                <a:lnTo>
                  <a:pt x="608688" y="67068"/>
                </a:lnTo>
                <a:lnTo>
                  <a:pt x="549037" y="21336"/>
                </a:lnTo>
                <a:close/>
              </a:path>
              <a:path w="612775" h="728980">
                <a:moveTo>
                  <a:pt x="533400" y="21336"/>
                </a:moveTo>
                <a:lnTo>
                  <a:pt x="518159" y="24384"/>
                </a:lnTo>
                <a:lnTo>
                  <a:pt x="526031" y="30615"/>
                </a:lnTo>
                <a:lnTo>
                  <a:pt x="533400" y="21336"/>
                </a:lnTo>
                <a:close/>
              </a:path>
            </a:pathLst>
          </a:custGeom>
          <a:solidFill>
            <a:srgbClr val="7505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437376" y="1480578"/>
            <a:ext cx="572135" cy="775335"/>
          </a:xfrm>
          <a:custGeom>
            <a:avLst/>
            <a:gdLst/>
            <a:ahLst/>
            <a:cxnLst/>
            <a:rect l="l" t="t" r="r" b="b"/>
            <a:pathLst>
              <a:path w="572134" h="775335">
                <a:moveTo>
                  <a:pt x="549086" y="131492"/>
                </a:moveTo>
                <a:lnTo>
                  <a:pt x="341650" y="131492"/>
                </a:lnTo>
                <a:lnTo>
                  <a:pt x="380987" y="137921"/>
                </a:lnTo>
                <a:lnTo>
                  <a:pt x="412657" y="160067"/>
                </a:lnTo>
                <a:lnTo>
                  <a:pt x="433184" y="191642"/>
                </a:lnTo>
                <a:lnTo>
                  <a:pt x="440566" y="228361"/>
                </a:lnTo>
                <a:lnTo>
                  <a:pt x="432803" y="265937"/>
                </a:lnTo>
                <a:lnTo>
                  <a:pt x="246875" y="726185"/>
                </a:lnTo>
                <a:lnTo>
                  <a:pt x="368795" y="774953"/>
                </a:lnTo>
                <a:lnTo>
                  <a:pt x="554710" y="317753"/>
                </a:lnTo>
                <a:lnTo>
                  <a:pt x="568097" y="272659"/>
                </a:lnTo>
                <a:lnTo>
                  <a:pt x="572053" y="227314"/>
                </a:lnTo>
                <a:lnTo>
                  <a:pt x="567150" y="182897"/>
                </a:lnTo>
                <a:lnTo>
                  <a:pt x="553959" y="140588"/>
                </a:lnTo>
                <a:lnTo>
                  <a:pt x="549086" y="131492"/>
                </a:lnTo>
                <a:close/>
              </a:path>
              <a:path w="572134" h="775335">
                <a:moveTo>
                  <a:pt x="0" y="287273"/>
                </a:moveTo>
                <a:lnTo>
                  <a:pt x="73151" y="457961"/>
                </a:lnTo>
                <a:lnTo>
                  <a:pt x="243827" y="387857"/>
                </a:lnTo>
                <a:lnTo>
                  <a:pt x="182879" y="360438"/>
                </a:lnTo>
                <a:lnTo>
                  <a:pt x="202387" y="311657"/>
                </a:lnTo>
                <a:lnTo>
                  <a:pt x="60959" y="311657"/>
                </a:lnTo>
                <a:lnTo>
                  <a:pt x="0" y="287273"/>
                </a:lnTo>
                <a:close/>
              </a:path>
              <a:path w="572134" h="775335">
                <a:moveTo>
                  <a:pt x="339368" y="0"/>
                </a:moveTo>
                <a:lnTo>
                  <a:pt x="295065" y="5072"/>
                </a:lnTo>
                <a:lnTo>
                  <a:pt x="252976" y="18287"/>
                </a:lnTo>
                <a:lnTo>
                  <a:pt x="214315" y="39219"/>
                </a:lnTo>
                <a:lnTo>
                  <a:pt x="180297" y="67436"/>
                </a:lnTo>
                <a:lnTo>
                  <a:pt x="152137" y="102512"/>
                </a:lnTo>
                <a:lnTo>
                  <a:pt x="131051" y="144017"/>
                </a:lnTo>
                <a:lnTo>
                  <a:pt x="60959" y="311657"/>
                </a:lnTo>
                <a:lnTo>
                  <a:pt x="202387" y="311657"/>
                </a:lnTo>
                <a:lnTo>
                  <a:pt x="249923" y="192785"/>
                </a:lnTo>
                <a:lnTo>
                  <a:pt x="272121" y="159781"/>
                </a:lnTo>
                <a:lnTo>
                  <a:pt x="304030" y="139064"/>
                </a:lnTo>
                <a:lnTo>
                  <a:pt x="341650" y="131492"/>
                </a:lnTo>
                <a:lnTo>
                  <a:pt x="549086" y="131492"/>
                </a:lnTo>
                <a:lnTo>
                  <a:pt x="533053" y="101566"/>
                </a:lnTo>
                <a:lnTo>
                  <a:pt x="505002" y="67008"/>
                </a:lnTo>
                <a:lnTo>
                  <a:pt x="470379" y="38094"/>
                </a:lnTo>
                <a:lnTo>
                  <a:pt x="429755" y="16001"/>
                </a:lnTo>
                <a:lnTo>
                  <a:pt x="384669" y="3500"/>
                </a:lnTo>
                <a:lnTo>
                  <a:pt x="339368" y="0"/>
                </a:lnTo>
                <a:close/>
              </a:path>
            </a:pathLst>
          </a:custGeom>
          <a:solidFill>
            <a:srgbClr val="A10B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425184" y="1469148"/>
            <a:ext cx="594360" cy="798830"/>
          </a:xfrm>
          <a:custGeom>
            <a:avLst/>
            <a:gdLst/>
            <a:ahLst/>
            <a:cxnLst/>
            <a:rect l="l" t="t" r="r" b="b"/>
            <a:pathLst>
              <a:path w="594359" h="798830">
                <a:moveTo>
                  <a:pt x="441947" y="256032"/>
                </a:moveTo>
                <a:lnTo>
                  <a:pt x="435851" y="274307"/>
                </a:lnTo>
                <a:lnTo>
                  <a:pt x="249936" y="734555"/>
                </a:lnTo>
                <a:lnTo>
                  <a:pt x="246888" y="737603"/>
                </a:lnTo>
                <a:lnTo>
                  <a:pt x="249936" y="743712"/>
                </a:lnTo>
                <a:lnTo>
                  <a:pt x="256019" y="746760"/>
                </a:lnTo>
                <a:lnTo>
                  <a:pt x="374891" y="795515"/>
                </a:lnTo>
                <a:lnTo>
                  <a:pt x="380987" y="798563"/>
                </a:lnTo>
                <a:lnTo>
                  <a:pt x="387083" y="795515"/>
                </a:lnTo>
                <a:lnTo>
                  <a:pt x="390131" y="789432"/>
                </a:lnTo>
                <a:lnTo>
                  <a:pt x="392610" y="783336"/>
                </a:lnTo>
                <a:lnTo>
                  <a:pt x="371843" y="783336"/>
                </a:lnTo>
                <a:lnTo>
                  <a:pt x="375659" y="773888"/>
                </a:lnTo>
                <a:lnTo>
                  <a:pt x="292628" y="740664"/>
                </a:lnTo>
                <a:lnTo>
                  <a:pt x="268224" y="740664"/>
                </a:lnTo>
                <a:lnTo>
                  <a:pt x="262128" y="728459"/>
                </a:lnTo>
                <a:lnTo>
                  <a:pt x="273234" y="728459"/>
                </a:lnTo>
                <a:lnTo>
                  <a:pt x="457187" y="280403"/>
                </a:lnTo>
                <a:lnTo>
                  <a:pt x="460235" y="262115"/>
                </a:lnTo>
                <a:lnTo>
                  <a:pt x="463283" y="262115"/>
                </a:lnTo>
                <a:lnTo>
                  <a:pt x="463283" y="259067"/>
                </a:lnTo>
                <a:lnTo>
                  <a:pt x="441947" y="259067"/>
                </a:lnTo>
                <a:lnTo>
                  <a:pt x="441947" y="256032"/>
                </a:lnTo>
                <a:close/>
              </a:path>
              <a:path w="594359" h="798830">
                <a:moveTo>
                  <a:pt x="375659" y="773888"/>
                </a:moveTo>
                <a:lnTo>
                  <a:pt x="371843" y="783336"/>
                </a:lnTo>
                <a:lnTo>
                  <a:pt x="384035" y="777240"/>
                </a:lnTo>
                <a:lnTo>
                  <a:pt x="375659" y="773888"/>
                </a:lnTo>
                <a:close/>
              </a:path>
              <a:path w="594359" h="798830">
                <a:moveTo>
                  <a:pt x="451097" y="21336"/>
                </a:moveTo>
                <a:lnTo>
                  <a:pt x="371843" y="21336"/>
                </a:lnTo>
                <a:lnTo>
                  <a:pt x="393179" y="24384"/>
                </a:lnTo>
                <a:lnTo>
                  <a:pt x="414515" y="30467"/>
                </a:lnTo>
                <a:lnTo>
                  <a:pt x="457187" y="48755"/>
                </a:lnTo>
                <a:lnTo>
                  <a:pt x="475475" y="57912"/>
                </a:lnTo>
                <a:lnTo>
                  <a:pt x="493763" y="73152"/>
                </a:lnTo>
                <a:lnTo>
                  <a:pt x="509003" y="85331"/>
                </a:lnTo>
                <a:lnTo>
                  <a:pt x="536435" y="118859"/>
                </a:lnTo>
                <a:lnTo>
                  <a:pt x="557771" y="155448"/>
                </a:lnTo>
                <a:lnTo>
                  <a:pt x="563854" y="176784"/>
                </a:lnTo>
                <a:lnTo>
                  <a:pt x="569963" y="195059"/>
                </a:lnTo>
                <a:lnTo>
                  <a:pt x="573011" y="216408"/>
                </a:lnTo>
                <a:lnTo>
                  <a:pt x="573011" y="259067"/>
                </a:lnTo>
                <a:lnTo>
                  <a:pt x="569963" y="280403"/>
                </a:lnTo>
                <a:lnTo>
                  <a:pt x="557771" y="323088"/>
                </a:lnTo>
                <a:lnTo>
                  <a:pt x="375659" y="773888"/>
                </a:lnTo>
                <a:lnTo>
                  <a:pt x="384035" y="777240"/>
                </a:lnTo>
                <a:lnTo>
                  <a:pt x="371843" y="783336"/>
                </a:lnTo>
                <a:lnTo>
                  <a:pt x="392610" y="783336"/>
                </a:lnTo>
                <a:lnTo>
                  <a:pt x="576059" y="332232"/>
                </a:lnTo>
                <a:lnTo>
                  <a:pt x="585203" y="310883"/>
                </a:lnTo>
                <a:lnTo>
                  <a:pt x="591299" y="286512"/>
                </a:lnTo>
                <a:lnTo>
                  <a:pt x="594347" y="262115"/>
                </a:lnTo>
                <a:lnTo>
                  <a:pt x="594347" y="216408"/>
                </a:lnTo>
                <a:lnTo>
                  <a:pt x="585203" y="170688"/>
                </a:lnTo>
                <a:lnTo>
                  <a:pt x="566915" y="128003"/>
                </a:lnTo>
                <a:lnTo>
                  <a:pt x="539483" y="88379"/>
                </a:lnTo>
                <a:lnTo>
                  <a:pt x="524230" y="73152"/>
                </a:lnTo>
                <a:lnTo>
                  <a:pt x="509003" y="54864"/>
                </a:lnTo>
                <a:lnTo>
                  <a:pt x="487654" y="42659"/>
                </a:lnTo>
                <a:lnTo>
                  <a:pt x="469379" y="30467"/>
                </a:lnTo>
                <a:lnTo>
                  <a:pt x="451097" y="21336"/>
                </a:lnTo>
                <a:close/>
              </a:path>
              <a:path w="594359" h="798830">
                <a:moveTo>
                  <a:pt x="262128" y="728459"/>
                </a:moveTo>
                <a:lnTo>
                  <a:pt x="268224" y="740664"/>
                </a:lnTo>
                <a:lnTo>
                  <a:pt x="271667" y="732276"/>
                </a:lnTo>
                <a:lnTo>
                  <a:pt x="262128" y="728459"/>
                </a:lnTo>
                <a:close/>
              </a:path>
              <a:path w="594359" h="798830">
                <a:moveTo>
                  <a:pt x="271667" y="732276"/>
                </a:moveTo>
                <a:lnTo>
                  <a:pt x="268224" y="740664"/>
                </a:lnTo>
                <a:lnTo>
                  <a:pt x="292628" y="740664"/>
                </a:lnTo>
                <a:lnTo>
                  <a:pt x="271667" y="732276"/>
                </a:lnTo>
                <a:close/>
              </a:path>
              <a:path w="594359" h="798830">
                <a:moveTo>
                  <a:pt x="273234" y="728459"/>
                </a:moveTo>
                <a:lnTo>
                  <a:pt x="262128" y="728459"/>
                </a:lnTo>
                <a:lnTo>
                  <a:pt x="271667" y="732276"/>
                </a:lnTo>
                <a:lnTo>
                  <a:pt x="273234" y="728459"/>
                </a:lnTo>
                <a:close/>
              </a:path>
              <a:path w="594359" h="798830">
                <a:moveTo>
                  <a:pt x="12192" y="286512"/>
                </a:moveTo>
                <a:lnTo>
                  <a:pt x="0" y="298691"/>
                </a:lnTo>
                <a:lnTo>
                  <a:pt x="3048" y="301752"/>
                </a:lnTo>
                <a:lnTo>
                  <a:pt x="73152" y="475488"/>
                </a:lnTo>
                <a:lnTo>
                  <a:pt x="76200" y="478536"/>
                </a:lnTo>
                <a:lnTo>
                  <a:pt x="82296" y="481584"/>
                </a:lnTo>
                <a:lnTo>
                  <a:pt x="88392" y="478536"/>
                </a:lnTo>
                <a:lnTo>
                  <a:pt x="118105" y="466331"/>
                </a:lnTo>
                <a:lnTo>
                  <a:pt x="94488" y="466331"/>
                </a:lnTo>
                <a:lnTo>
                  <a:pt x="79248" y="460235"/>
                </a:lnTo>
                <a:lnTo>
                  <a:pt x="89915" y="455663"/>
                </a:lnTo>
                <a:lnTo>
                  <a:pt x="30161" y="316246"/>
                </a:lnTo>
                <a:lnTo>
                  <a:pt x="9144" y="307835"/>
                </a:lnTo>
                <a:lnTo>
                  <a:pt x="21336" y="295656"/>
                </a:lnTo>
                <a:lnTo>
                  <a:pt x="30487" y="295656"/>
                </a:lnTo>
                <a:lnTo>
                  <a:pt x="15240" y="289560"/>
                </a:lnTo>
                <a:lnTo>
                  <a:pt x="12192" y="286512"/>
                </a:lnTo>
                <a:close/>
              </a:path>
              <a:path w="594359" h="798830">
                <a:moveTo>
                  <a:pt x="89915" y="455663"/>
                </a:moveTo>
                <a:lnTo>
                  <a:pt x="79248" y="460235"/>
                </a:lnTo>
                <a:lnTo>
                  <a:pt x="94488" y="466331"/>
                </a:lnTo>
                <a:lnTo>
                  <a:pt x="89915" y="455663"/>
                </a:lnTo>
                <a:close/>
              </a:path>
              <a:path w="594359" h="798830">
                <a:moveTo>
                  <a:pt x="224815" y="397849"/>
                </a:moveTo>
                <a:lnTo>
                  <a:pt x="89915" y="455663"/>
                </a:lnTo>
                <a:lnTo>
                  <a:pt x="94488" y="466331"/>
                </a:lnTo>
                <a:lnTo>
                  <a:pt x="118105" y="466331"/>
                </a:lnTo>
                <a:lnTo>
                  <a:pt x="259067" y="408432"/>
                </a:lnTo>
                <a:lnTo>
                  <a:pt x="249936" y="408432"/>
                </a:lnTo>
                <a:lnTo>
                  <a:pt x="224815" y="397849"/>
                </a:lnTo>
                <a:close/>
              </a:path>
              <a:path w="594359" h="798830">
                <a:moveTo>
                  <a:pt x="249936" y="387083"/>
                </a:moveTo>
                <a:lnTo>
                  <a:pt x="224815" y="397849"/>
                </a:lnTo>
                <a:lnTo>
                  <a:pt x="249936" y="408432"/>
                </a:lnTo>
                <a:lnTo>
                  <a:pt x="249936" y="387083"/>
                </a:lnTo>
                <a:close/>
              </a:path>
              <a:path w="594359" h="798830">
                <a:moveTo>
                  <a:pt x="259067" y="387083"/>
                </a:moveTo>
                <a:lnTo>
                  <a:pt x="249936" y="387083"/>
                </a:lnTo>
                <a:lnTo>
                  <a:pt x="249936" y="408432"/>
                </a:lnTo>
                <a:lnTo>
                  <a:pt x="259067" y="408432"/>
                </a:lnTo>
                <a:lnTo>
                  <a:pt x="265176" y="402336"/>
                </a:lnTo>
                <a:lnTo>
                  <a:pt x="265176" y="393179"/>
                </a:lnTo>
                <a:lnTo>
                  <a:pt x="259067" y="387083"/>
                </a:lnTo>
                <a:close/>
              </a:path>
              <a:path w="594359" h="798830">
                <a:moveTo>
                  <a:pt x="353568" y="152400"/>
                </a:moveTo>
                <a:lnTo>
                  <a:pt x="292608" y="152400"/>
                </a:lnTo>
                <a:lnTo>
                  <a:pt x="277368" y="164579"/>
                </a:lnTo>
                <a:lnTo>
                  <a:pt x="265176" y="179832"/>
                </a:lnTo>
                <a:lnTo>
                  <a:pt x="262128" y="182867"/>
                </a:lnTo>
                <a:lnTo>
                  <a:pt x="252984" y="201155"/>
                </a:lnTo>
                <a:lnTo>
                  <a:pt x="185928" y="368808"/>
                </a:lnTo>
                <a:lnTo>
                  <a:pt x="182867" y="374891"/>
                </a:lnTo>
                <a:lnTo>
                  <a:pt x="185928" y="381000"/>
                </a:lnTo>
                <a:lnTo>
                  <a:pt x="192024" y="384035"/>
                </a:lnTo>
                <a:lnTo>
                  <a:pt x="224815" y="397849"/>
                </a:lnTo>
                <a:lnTo>
                  <a:pt x="249936" y="387083"/>
                </a:lnTo>
                <a:lnTo>
                  <a:pt x="259067" y="387083"/>
                </a:lnTo>
                <a:lnTo>
                  <a:pt x="236231" y="377952"/>
                </a:lnTo>
                <a:lnTo>
                  <a:pt x="204216" y="377952"/>
                </a:lnTo>
                <a:lnTo>
                  <a:pt x="198120" y="362712"/>
                </a:lnTo>
                <a:lnTo>
                  <a:pt x="210475" y="362712"/>
                </a:lnTo>
                <a:lnTo>
                  <a:pt x="274320" y="207264"/>
                </a:lnTo>
                <a:lnTo>
                  <a:pt x="283464" y="192011"/>
                </a:lnTo>
                <a:lnTo>
                  <a:pt x="280416" y="192011"/>
                </a:lnTo>
                <a:lnTo>
                  <a:pt x="292608" y="179832"/>
                </a:lnTo>
                <a:lnTo>
                  <a:pt x="307848" y="167640"/>
                </a:lnTo>
                <a:lnTo>
                  <a:pt x="304800" y="167640"/>
                </a:lnTo>
                <a:lnTo>
                  <a:pt x="320040" y="158483"/>
                </a:lnTo>
                <a:lnTo>
                  <a:pt x="329203" y="158483"/>
                </a:lnTo>
                <a:lnTo>
                  <a:pt x="338328" y="155448"/>
                </a:lnTo>
                <a:lnTo>
                  <a:pt x="335267" y="155448"/>
                </a:lnTo>
                <a:lnTo>
                  <a:pt x="353568" y="152400"/>
                </a:lnTo>
                <a:close/>
              </a:path>
              <a:path w="594359" h="798830">
                <a:moveTo>
                  <a:pt x="198120" y="362712"/>
                </a:moveTo>
                <a:lnTo>
                  <a:pt x="204216" y="377952"/>
                </a:lnTo>
                <a:lnTo>
                  <a:pt x="208732" y="366955"/>
                </a:lnTo>
                <a:lnTo>
                  <a:pt x="198120" y="362712"/>
                </a:lnTo>
                <a:close/>
              </a:path>
              <a:path w="594359" h="798830">
                <a:moveTo>
                  <a:pt x="208732" y="366955"/>
                </a:moveTo>
                <a:lnTo>
                  <a:pt x="204216" y="377952"/>
                </a:lnTo>
                <a:lnTo>
                  <a:pt x="236231" y="377952"/>
                </a:lnTo>
                <a:lnTo>
                  <a:pt x="208732" y="366955"/>
                </a:lnTo>
                <a:close/>
              </a:path>
              <a:path w="594359" h="798830">
                <a:moveTo>
                  <a:pt x="210475" y="362712"/>
                </a:moveTo>
                <a:lnTo>
                  <a:pt x="198120" y="362712"/>
                </a:lnTo>
                <a:lnTo>
                  <a:pt x="208732" y="366955"/>
                </a:lnTo>
                <a:lnTo>
                  <a:pt x="210475" y="362712"/>
                </a:lnTo>
                <a:close/>
              </a:path>
              <a:path w="594359" h="798830">
                <a:moveTo>
                  <a:pt x="30487" y="295656"/>
                </a:moveTo>
                <a:lnTo>
                  <a:pt x="21336" y="295656"/>
                </a:lnTo>
                <a:lnTo>
                  <a:pt x="30161" y="316246"/>
                </a:lnTo>
                <a:lnTo>
                  <a:pt x="70104" y="332232"/>
                </a:lnTo>
                <a:lnTo>
                  <a:pt x="73152" y="335267"/>
                </a:lnTo>
                <a:lnTo>
                  <a:pt x="79248" y="332232"/>
                </a:lnTo>
                <a:lnTo>
                  <a:pt x="82296" y="329184"/>
                </a:lnTo>
                <a:lnTo>
                  <a:pt x="86051" y="320040"/>
                </a:lnTo>
                <a:lnTo>
                  <a:pt x="64008" y="320040"/>
                </a:lnTo>
                <a:lnTo>
                  <a:pt x="67737" y="310547"/>
                </a:lnTo>
                <a:lnTo>
                  <a:pt x="30487" y="295656"/>
                </a:lnTo>
                <a:close/>
              </a:path>
              <a:path w="594359" h="798830">
                <a:moveTo>
                  <a:pt x="67737" y="310547"/>
                </a:moveTo>
                <a:lnTo>
                  <a:pt x="64008" y="320040"/>
                </a:lnTo>
                <a:lnTo>
                  <a:pt x="76200" y="313931"/>
                </a:lnTo>
                <a:lnTo>
                  <a:pt x="67737" y="310547"/>
                </a:lnTo>
                <a:close/>
              </a:path>
              <a:path w="594359" h="798830">
                <a:moveTo>
                  <a:pt x="353568" y="0"/>
                </a:moveTo>
                <a:lnTo>
                  <a:pt x="304800" y="6083"/>
                </a:lnTo>
                <a:lnTo>
                  <a:pt x="262128" y="18288"/>
                </a:lnTo>
                <a:lnTo>
                  <a:pt x="204216" y="54864"/>
                </a:lnTo>
                <a:lnTo>
                  <a:pt x="155448" y="106667"/>
                </a:lnTo>
                <a:lnTo>
                  <a:pt x="131064" y="149352"/>
                </a:lnTo>
                <a:lnTo>
                  <a:pt x="67737" y="310547"/>
                </a:lnTo>
                <a:lnTo>
                  <a:pt x="76200" y="313931"/>
                </a:lnTo>
                <a:lnTo>
                  <a:pt x="64008" y="320040"/>
                </a:lnTo>
                <a:lnTo>
                  <a:pt x="86051" y="320040"/>
                </a:lnTo>
                <a:lnTo>
                  <a:pt x="152400" y="158483"/>
                </a:lnTo>
                <a:lnTo>
                  <a:pt x="161544" y="140208"/>
                </a:lnTo>
                <a:lnTo>
                  <a:pt x="173736" y="118859"/>
                </a:lnTo>
                <a:lnTo>
                  <a:pt x="185928" y="103619"/>
                </a:lnTo>
                <a:lnTo>
                  <a:pt x="198120" y="85331"/>
                </a:lnTo>
                <a:lnTo>
                  <a:pt x="216408" y="73152"/>
                </a:lnTo>
                <a:lnTo>
                  <a:pt x="231648" y="60960"/>
                </a:lnTo>
                <a:lnTo>
                  <a:pt x="249936" y="48755"/>
                </a:lnTo>
                <a:lnTo>
                  <a:pt x="268224" y="39624"/>
                </a:lnTo>
                <a:lnTo>
                  <a:pt x="310896" y="27419"/>
                </a:lnTo>
                <a:lnTo>
                  <a:pt x="329184" y="24384"/>
                </a:lnTo>
                <a:lnTo>
                  <a:pt x="350520" y="21336"/>
                </a:lnTo>
                <a:lnTo>
                  <a:pt x="451097" y="21336"/>
                </a:lnTo>
                <a:lnTo>
                  <a:pt x="444995" y="18288"/>
                </a:lnTo>
                <a:lnTo>
                  <a:pt x="423659" y="12179"/>
                </a:lnTo>
                <a:lnTo>
                  <a:pt x="399275" y="6083"/>
                </a:lnTo>
                <a:lnTo>
                  <a:pt x="374891" y="3048"/>
                </a:lnTo>
                <a:lnTo>
                  <a:pt x="353568" y="0"/>
                </a:lnTo>
                <a:close/>
              </a:path>
              <a:path w="594359" h="798830">
                <a:moveTo>
                  <a:pt x="21336" y="295656"/>
                </a:moveTo>
                <a:lnTo>
                  <a:pt x="9144" y="307835"/>
                </a:lnTo>
                <a:lnTo>
                  <a:pt x="30161" y="316246"/>
                </a:lnTo>
                <a:lnTo>
                  <a:pt x="21336" y="295656"/>
                </a:lnTo>
                <a:close/>
              </a:path>
              <a:path w="594359" h="798830">
                <a:moveTo>
                  <a:pt x="460669" y="222491"/>
                </a:moveTo>
                <a:lnTo>
                  <a:pt x="441947" y="222491"/>
                </a:lnTo>
                <a:lnTo>
                  <a:pt x="441947" y="259067"/>
                </a:lnTo>
                <a:lnTo>
                  <a:pt x="463283" y="259067"/>
                </a:lnTo>
                <a:lnTo>
                  <a:pt x="463283" y="240779"/>
                </a:lnTo>
                <a:lnTo>
                  <a:pt x="460669" y="222491"/>
                </a:lnTo>
                <a:close/>
              </a:path>
              <a:path w="594359" h="798830">
                <a:moveTo>
                  <a:pt x="423652" y="158483"/>
                </a:moveTo>
                <a:lnTo>
                  <a:pt x="387083" y="158483"/>
                </a:lnTo>
                <a:lnTo>
                  <a:pt x="405371" y="167640"/>
                </a:lnTo>
                <a:lnTo>
                  <a:pt x="402323" y="167640"/>
                </a:lnTo>
                <a:lnTo>
                  <a:pt x="417563" y="179832"/>
                </a:lnTo>
                <a:lnTo>
                  <a:pt x="429755" y="192011"/>
                </a:lnTo>
                <a:lnTo>
                  <a:pt x="426707" y="192011"/>
                </a:lnTo>
                <a:lnTo>
                  <a:pt x="435851" y="207264"/>
                </a:lnTo>
                <a:lnTo>
                  <a:pt x="441947" y="225552"/>
                </a:lnTo>
                <a:lnTo>
                  <a:pt x="441947" y="222491"/>
                </a:lnTo>
                <a:lnTo>
                  <a:pt x="460669" y="222491"/>
                </a:lnTo>
                <a:lnTo>
                  <a:pt x="460235" y="219456"/>
                </a:lnTo>
                <a:lnTo>
                  <a:pt x="454139" y="201155"/>
                </a:lnTo>
                <a:lnTo>
                  <a:pt x="454139" y="198107"/>
                </a:lnTo>
                <a:lnTo>
                  <a:pt x="444995" y="182867"/>
                </a:lnTo>
                <a:lnTo>
                  <a:pt x="444995" y="179832"/>
                </a:lnTo>
                <a:lnTo>
                  <a:pt x="432803" y="164579"/>
                </a:lnTo>
                <a:lnTo>
                  <a:pt x="429755" y="164579"/>
                </a:lnTo>
                <a:lnTo>
                  <a:pt x="423652" y="158483"/>
                </a:lnTo>
                <a:close/>
              </a:path>
              <a:path w="594359" h="798830">
                <a:moveTo>
                  <a:pt x="329203" y="158483"/>
                </a:moveTo>
                <a:lnTo>
                  <a:pt x="320040" y="158483"/>
                </a:lnTo>
                <a:lnTo>
                  <a:pt x="320040" y="161531"/>
                </a:lnTo>
                <a:lnTo>
                  <a:pt x="329203" y="158483"/>
                </a:lnTo>
                <a:close/>
              </a:path>
              <a:path w="594359" h="798830">
                <a:moveTo>
                  <a:pt x="417563" y="152400"/>
                </a:moveTo>
                <a:lnTo>
                  <a:pt x="353568" y="152400"/>
                </a:lnTo>
                <a:lnTo>
                  <a:pt x="371843" y="155448"/>
                </a:lnTo>
                <a:lnTo>
                  <a:pt x="368808" y="155448"/>
                </a:lnTo>
                <a:lnTo>
                  <a:pt x="390131" y="161531"/>
                </a:lnTo>
                <a:lnTo>
                  <a:pt x="387083" y="158483"/>
                </a:lnTo>
                <a:lnTo>
                  <a:pt x="423652" y="158483"/>
                </a:lnTo>
                <a:lnTo>
                  <a:pt x="417563" y="152400"/>
                </a:lnTo>
                <a:close/>
              </a:path>
              <a:path w="594359" h="798830">
                <a:moveTo>
                  <a:pt x="374891" y="134112"/>
                </a:moveTo>
                <a:lnTo>
                  <a:pt x="332219" y="134112"/>
                </a:lnTo>
                <a:lnTo>
                  <a:pt x="313944" y="140208"/>
                </a:lnTo>
                <a:lnTo>
                  <a:pt x="310896" y="140208"/>
                </a:lnTo>
                <a:lnTo>
                  <a:pt x="295643" y="149352"/>
                </a:lnTo>
                <a:lnTo>
                  <a:pt x="295643" y="152400"/>
                </a:lnTo>
                <a:lnTo>
                  <a:pt x="414515" y="152400"/>
                </a:lnTo>
                <a:lnTo>
                  <a:pt x="414515" y="149352"/>
                </a:lnTo>
                <a:lnTo>
                  <a:pt x="396227" y="140208"/>
                </a:lnTo>
                <a:lnTo>
                  <a:pt x="374891" y="134112"/>
                </a:lnTo>
                <a:close/>
              </a:path>
            </a:pathLst>
          </a:custGeom>
          <a:solidFill>
            <a:srgbClr val="7505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632461" y="2362212"/>
            <a:ext cx="189230" cy="856615"/>
          </a:xfrm>
          <a:custGeom>
            <a:avLst/>
            <a:gdLst/>
            <a:ahLst/>
            <a:cxnLst/>
            <a:rect l="l" t="t" r="r" b="b"/>
            <a:pathLst>
              <a:path w="189229" h="856614">
                <a:moveTo>
                  <a:pt x="143243" y="94475"/>
                </a:moveTo>
                <a:lnTo>
                  <a:pt x="48755" y="94475"/>
                </a:lnTo>
                <a:lnTo>
                  <a:pt x="48755" y="856475"/>
                </a:lnTo>
                <a:lnTo>
                  <a:pt x="143243" y="856475"/>
                </a:lnTo>
                <a:lnTo>
                  <a:pt x="143243" y="94475"/>
                </a:lnTo>
                <a:close/>
              </a:path>
              <a:path w="189229" h="856614">
                <a:moveTo>
                  <a:pt x="94475" y="0"/>
                </a:moveTo>
                <a:lnTo>
                  <a:pt x="0" y="94475"/>
                </a:lnTo>
                <a:lnTo>
                  <a:pt x="188963" y="94475"/>
                </a:lnTo>
                <a:lnTo>
                  <a:pt x="94475" y="0"/>
                </a:lnTo>
                <a:close/>
              </a:path>
            </a:pathLst>
          </a:custGeom>
          <a:solidFill>
            <a:srgbClr val="A10B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608050" y="2346960"/>
            <a:ext cx="238125" cy="881380"/>
          </a:xfrm>
          <a:custGeom>
            <a:avLst/>
            <a:gdLst/>
            <a:ahLst/>
            <a:cxnLst/>
            <a:rect l="l" t="t" r="r" b="b"/>
            <a:pathLst>
              <a:path w="238125" h="881380">
                <a:moveTo>
                  <a:pt x="60972" y="109740"/>
                </a:moveTo>
                <a:lnTo>
                  <a:pt x="60972" y="880872"/>
                </a:lnTo>
                <a:lnTo>
                  <a:pt x="176796" y="880872"/>
                </a:lnTo>
                <a:lnTo>
                  <a:pt x="176796" y="871728"/>
                </a:lnTo>
                <a:lnTo>
                  <a:pt x="82296" y="871728"/>
                </a:lnTo>
                <a:lnTo>
                  <a:pt x="73152" y="859536"/>
                </a:lnTo>
                <a:lnTo>
                  <a:pt x="82296" y="859536"/>
                </a:lnTo>
                <a:lnTo>
                  <a:pt x="82296" y="118872"/>
                </a:lnTo>
                <a:lnTo>
                  <a:pt x="73152" y="118872"/>
                </a:lnTo>
                <a:lnTo>
                  <a:pt x="60972" y="109740"/>
                </a:lnTo>
                <a:close/>
              </a:path>
              <a:path w="238125" h="881380">
                <a:moveTo>
                  <a:pt x="82296" y="859536"/>
                </a:moveTo>
                <a:lnTo>
                  <a:pt x="73152" y="859536"/>
                </a:lnTo>
                <a:lnTo>
                  <a:pt x="82296" y="871728"/>
                </a:lnTo>
                <a:lnTo>
                  <a:pt x="82296" y="859536"/>
                </a:lnTo>
                <a:close/>
              </a:path>
              <a:path w="238125" h="881380">
                <a:moveTo>
                  <a:pt x="155448" y="859536"/>
                </a:moveTo>
                <a:lnTo>
                  <a:pt x="82296" y="859536"/>
                </a:lnTo>
                <a:lnTo>
                  <a:pt x="82296" y="871728"/>
                </a:lnTo>
                <a:lnTo>
                  <a:pt x="155448" y="871728"/>
                </a:lnTo>
                <a:lnTo>
                  <a:pt x="155448" y="859536"/>
                </a:lnTo>
                <a:close/>
              </a:path>
              <a:path w="238125" h="881380">
                <a:moveTo>
                  <a:pt x="188996" y="97548"/>
                </a:moveTo>
                <a:lnTo>
                  <a:pt x="155448" y="97548"/>
                </a:lnTo>
                <a:lnTo>
                  <a:pt x="155448" y="871728"/>
                </a:lnTo>
                <a:lnTo>
                  <a:pt x="167652" y="859536"/>
                </a:lnTo>
                <a:lnTo>
                  <a:pt x="176796" y="859536"/>
                </a:lnTo>
                <a:lnTo>
                  <a:pt x="176796" y="118872"/>
                </a:lnTo>
                <a:lnTo>
                  <a:pt x="167652" y="118872"/>
                </a:lnTo>
                <a:lnTo>
                  <a:pt x="176796" y="109740"/>
                </a:lnTo>
                <a:lnTo>
                  <a:pt x="201191" y="109740"/>
                </a:lnTo>
                <a:lnTo>
                  <a:pt x="188996" y="97548"/>
                </a:lnTo>
                <a:close/>
              </a:path>
              <a:path w="238125" h="881380">
                <a:moveTo>
                  <a:pt x="176796" y="859536"/>
                </a:moveTo>
                <a:lnTo>
                  <a:pt x="167652" y="859536"/>
                </a:lnTo>
                <a:lnTo>
                  <a:pt x="155448" y="871728"/>
                </a:lnTo>
                <a:lnTo>
                  <a:pt x="176796" y="871728"/>
                </a:lnTo>
                <a:lnTo>
                  <a:pt x="176796" y="859536"/>
                </a:lnTo>
                <a:close/>
              </a:path>
              <a:path w="238125" h="881380">
                <a:moveTo>
                  <a:pt x="118872" y="0"/>
                </a:moveTo>
                <a:lnTo>
                  <a:pt x="0" y="118872"/>
                </a:lnTo>
                <a:lnTo>
                  <a:pt x="60972" y="118872"/>
                </a:lnTo>
                <a:lnTo>
                  <a:pt x="60972" y="115824"/>
                </a:lnTo>
                <a:lnTo>
                  <a:pt x="33540" y="115824"/>
                </a:lnTo>
                <a:lnTo>
                  <a:pt x="24396" y="97548"/>
                </a:lnTo>
                <a:lnTo>
                  <a:pt x="51818" y="97548"/>
                </a:lnTo>
                <a:lnTo>
                  <a:pt x="120402" y="28973"/>
                </a:lnTo>
                <a:lnTo>
                  <a:pt x="112776" y="21348"/>
                </a:lnTo>
                <a:lnTo>
                  <a:pt x="140220" y="21348"/>
                </a:lnTo>
                <a:lnTo>
                  <a:pt x="118872" y="0"/>
                </a:lnTo>
                <a:close/>
              </a:path>
              <a:path w="238125" h="881380">
                <a:moveTo>
                  <a:pt x="82296" y="109740"/>
                </a:moveTo>
                <a:lnTo>
                  <a:pt x="60972" y="109740"/>
                </a:lnTo>
                <a:lnTo>
                  <a:pt x="73152" y="118872"/>
                </a:lnTo>
                <a:lnTo>
                  <a:pt x="82296" y="118872"/>
                </a:lnTo>
                <a:lnTo>
                  <a:pt x="82296" y="109740"/>
                </a:lnTo>
                <a:close/>
              </a:path>
              <a:path w="238125" h="881380">
                <a:moveTo>
                  <a:pt x="176796" y="109740"/>
                </a:moveTo>
                <a:lnTo>
                  <a:pt x="167652" y="118872"/>
                </a:lnTo>
                <a:lnTo>
                  <a:pt x="176796" y="118872"/>
                </a:lnTo>
                <a:lnTo>
                  <a:pt x="176796" y="109740"/>
                </a:lnTo>
                <a:close/>
              </a:path>
              <a:path w="238125" h="881380">
                <a:moveTo>
                  <a:pt x="201191" y="109740"/>
                </a:moveTo>
                <a:lnTo>
                  <a:pt x="176796" y="109740"/>
                </a:lnTo>
                <a:lnTo>
                  <a:pt x="176796" y="118872"/>
                </a:lnTo>
                <a:lnTo>
                  <a:pt x="237744" y="118872"/>
                </a:lnTo>
                <a:lnTo>
                  <a:pt x="234696" y="115824"/>
                </a:lnTo>
                <a:lnTo>
                  <a:pt x="207276" y="115824"/>
                </a:lnTo>
                <a:lnTo>
                  <a:pt x="201191" y="109740"/>
                </a:lnTo>
                <a:close/>
              </a:path>
              <a:path w="238125" h="881380">
                <a:moveTo>
                  <a:pt x="51818" y="97548"/>
                </a:moveTo>
                <a:lnTo>
                  <a:pt x="24396" y="97548"/>
                </a:lnTo>
                <a:lnTo>
                  <a:pt x="33540" y="115824"/>
                </a:lnTo>
                <a:lnTo>
                  <a:pt x="51818" y="97548"/>
                </a:lnTo>
                <a:close/>
              </a:path>
              <a:path w="238125" h="881380">
                <a:moveTo>
                  <a:pt x="82296" y="97548"/>
                </a:moveTo>
                <a:lnTo>
                  <a:pt x="51818" y="97548"/>
                </a:lnTo>
                <a:lnTo>
                  <a:pt x="33540" y="115824"/>
                </a:lnTo>
                <a:lnTo>
                  <a:pt x="60972" y="115824"/>
                </a:lnTo>
                <a:lnTo>
                  <a:pt x="60972" y="109740"/>
                </a:lnTo>
                <a:lnTo>
                  <a:pt x="82296" y="109740"/>
                </a:lnTo>
                <a:lnTo>
                  <a:pt x="82296" y="97548"/>
                </a:lnTo>
                <a:close/>
              </a:path>
              <a:path w="238125" h="881380">
                <a:moveTo>
                  <a:pt x="140220" y="21348"/>
                </a:moveTo>
                <a:lnTo>
                  <a:pt x="128028" y="21348"/>
                </a:lnTo>
                <a:lnTo>
                  <a:pt x="120402" y="28973"/>
                </a:lnTo>
                <a:lnTo>
                  <a:pt x="207276" y="115824"/>
                </a:lnTo>
                <a:lnTo>
                  <a:pt x="213372" y="97548"/>
                </a:lnTo>
                <a:lnTo>
                  <a:pt x="216420" y="97548"/>
                </a:lnTo>
                <a:lnTo>
                  <a:pt x="140220" y="21348"/>
                </a:lnTo>
                <a:close/>
              </a:path>
              <a:path w="238125" h="881380">
                <a:moveTo>
                  <a:pt x="216420" y="97548"/>
                </a:moveTo>
                <a:lnTo>
                  <a:pt x="213372" y="97548"/>
                </a:lnTo>
                <a:lnTo>
                  <a:pt x="207276" y="115824"/>
                </a:lnTo>
                <a:lnTo>
                  <a:pt x="234696" y="115824"/>
                </a:lnTo>
                <a:lnTo>
                  <a:pt x="216420" y="97548"/>
                </a:lnTo>
                <a:close/>
              </a:path>
              <a:path w="238125" h="881380">
                <a:moveTo>
                  <a:pt x="128028" y="21348"/>
                </a:moveTo>
                <a:lnTo>
                  <a:pt x="112776" y="21348"/>
                </a:lnTo>
                <a:lnTo>
                  <a:pt x="120402" y="28973"/>
                </a:lnTo>
                <a:lnTo>
                  <a:pt x="128028" y="21348"/>
                </a:lnTo>
                <a:close/>
              </a:path>
            </a:pathLst>
          </a:custGeom>
          <a:solidFill>
            <a:srgbClr val="75052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19047" y="4259185"/>
            <a:ext cx="2939415" cy="2456180"/>
          </a:xfrm>
          <a:custGeom>
            <a:avLst/>
            <a:gdLst/>
            <a:ahLst/>
            <a:cxnLst/>
            <a:rect l="l" t="t" r="r" b="b"/>
            <a:pathLst>
              <a:path w="2939415" h="2456179">
                <a:moveTo>
                  <a:pt x="2939339" y="0"/>
                </a:moveTo>
                <a:lnTo>
                  <a:pt x="1960918" y="358534"/>
                </a:lnTo>
                <a:lnTo>
                  <a:pt x="1832047" y="412971"/>
                </a:lnTo>
                <a:lnTo>
                  <a:pt x="1519726" y="576852"/>
                </a:lnTo>
                <a:lnTo>
                  <a:pt x="1135397" y="851029"/>
                </a:lnTo>
                <a:lnTo>
                  <a:pt x="790499" y="1236358"/>
                </a:lnTo>
                <a:lnTo>
                  <a:pt x="0" y="2455571"/>
                </a:lnTo>
                <a:lnTo>
                  <a:pt x="2939339" y="2455571"/>
                </a:lnTo>
                <a:lnTo>
                  <a:pt x="2939339" y="0"/>
                </a:lnTo>
                <a:close/>
              </a:path>
            </a:pathLst>
          </a:custGeom>
          <a:solidFill>
            <a:srgbClr val="B4C3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774809" y="2190128"/>
            <a:ext cx="1283970" cy="2210435"/>
          </a:xfrm>
          <a:custGeom>
            <a:avLst/>
            <a:gdLst/>
            <a:ahLst/>
            <a:cxnLst/>
            <a:rect l="l" t="t" r="r" b="b"/>
            <a:pathLst>
              <a:path w="1283970" h="2210435">
                <a:moveTo>
                  <a:pt x="1283578" y="0"/>
                </a:moveTo>
                <a:lnTo>
                  <a:pt x="94870" y="1833256"/>
                </a:lnTo>
                <a:lnTo>
                  <a:pt x="46721" y="1921122"/>
                </a:lnTo>
                <a:lnTo>
                  <a:pt x="0" y="2092711"/>
                </a:lnTo>
                <a:lnTo>
                  <a:pt x="101294" y="2210007"/>
                </a:lnTo>
                <a:lnTo>
                  <a:pt x="497193" y="2134995"/>
                </a:lnTo>
                <a:lnTo>
                  <a:pt x="1283578" y="1846553"/>
                </a:lnTo>
                <a:lnTo>
                  <a:pt x="1283578" y="0"/>
                </a:lnTo>
                <a:close/>
              </a:path>
            </a:pathLst>
          </a:custGeom>
          <a:solidFill>
            <a:srgbClr val="DD63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04235" y="1520469"/>
            <a:ext cx="4264660" cy="4279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5" dirty="0"/>
              <a:t>Roundabout</a:t>
            </a:r>
            <a:r>
              <a:rPr spc="65" dirty="0"/>
              <a:t> </a:t>
            </a:r>
            <a:r>
              <a:rPr spc="10" dirty="0"/>
              <a:t>Evaluation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66394" y="2325748"/>
            <a:ext cx="5868035" cy="214122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295910" indent="-283210">
              <a:lnSpc>
                <a:spcPct val="100000"/>
              </a:lnSpc>
              <a:spcBef>
                <a:spcPts val="675"/>
              </a:spcBef>
              <a:buChar char="•"/>
              <a:tabLst>
                <a:tab pos="295910" algn="l"/>
                <a:tab pos="296545" algn="l"/>
              </a:tabLst>
            </a:pPr>
            <a:r>
              <a:rPr sz="2300" spc="-5" dirty="0">
                <a:solidFill>
                  <a:srgbClr val="3D3D3D"/>
                </a:solidFill>
                <a:latin typeface="Arial"/>
                <a:cs typeface="Arial"/>
              </a:rPr>
              <a:t>Maintenance of </a:t>
            </a:r>
            <a:r>
              <a:rPr sz="2300" spc="-20" dirty="0">
                <a:solidFill>
                  <a:srgbClr val="3D3D3D"/>
                </a:solidFill>
                <a:latin typeface="Arial"/>
                <a:cs typeface="Arial"/>
              </a:rPr>
              <a:t>Traffic </a:t>
            </a:r>
            <a:r>
              <a:rPr sz="2300" spc="-10" dirty="0">
                <a:solidFill>
                  <a:srgbClr val="3D3D3D"/>
                </a:solidFill>
                <a:latin typeface="Arial"/>
                <a:cs typeface="Arial"/>
              </a:rPr>
              <a:t>During</a:t>
            </a:r>
            <a:r>
              <a:rPr sz="2300" spc="22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300" spc="-10" dirty="0">
                <a:solidFill>
                  <a:srgbClr val="3D3D3D"/>
                </a:solidFill>
                <a:latin typeface="Arial"/>
                <a:cs typeface="Arial"/>
              </a:rPr>
              <a:t>Construction</a:t>
            </a:r>
            <a:endParaRPr sz="2300">
              <a:latin typeface="Arial"/>
              <a:cs typeface="Arial"/>
            </a:endParaRPr>
          </a:p>
          <a:p>
            <a:pPr marL="295910" indent="-283210">
              <a:lnSpc>
                <a:spcPct val="100000"/>
              </a:lnSpc>
              <a:spcBef>
                <a:spcPts val="575"/>
              </a:spcBef>
              <a:buChar char="•"/>
              <a:tabLst>
                <a:tab pos="295910" algn="l"/>
                <a:tab pos="296545" algn="l"/>
              </a:tabLst>
            </a:pPr>
            <a:r>
              <a:rPr sz="2300" spc="-10" dirty="0">
                <a:solidFill>
                  <a:srgbClr val="3D3D3D"/>
                </a:solidFill>
                <a:latin typeface="Arial"/>
                <a:cs typeface="Arial"/>
              </a:rPr>
              <a:t>Pedestrian </a:t>
            </a:r>
            <a:r>
              <a:rPr sz="2300" spc="-5" dirty="0">
                <a:solidFill>
                  <a:srgbClr val="3D3D3D"/>
                </a:solidFill>
                <a:latin typeface="Arial"/>
                <a:cs typeface="Arial"/>
              </a:rPr>
              <a:t>and </a:t>
            </a:r>
            <a:r>
              <a:rPr sz="2300" spc="-10" dirty="0">
                <a:solidFill>
                  <a:srgbClr val="3D3D3D"/>
                </a:solidFill>
                <a:latin typeface="Arial"/>
                <a:cs typeface="Arial"/>
              </a:rPr>
              <a:t>Bicycle</a:t>
            </a:r>
            <a:r>
              <a:rPr sz="2300" spc="26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300" spc="-10" dirty="0">
                <a:solidFill>
                  <a:srgbClr val="3D3D3D"/>
                </a:solidFill>
                <a:latin typeface="Arial"/>
                <a:cs typeface="Arial"/>
              </a:rPr>
              <a:t>Compatibility</a:t>
            </a:r>
            <a:endParaRPr sz="2300">
              <a:latin typeface="Arial"/>
              <a:cs typeface="Arial"/>
            </a:endParaRPr>
          </a:p>
          <a:p>
            <a:pPr marL="295275" indent="-282575">
              <a:lnSpc>
                <a:spcPct val="100000"/>
              </a:lnSpc>
              <a:spcBef>
                <a:spcPts val="575"/>
              </a:spcBef>
              <a:buChar char="•"/>
              <a:tabLst>
                <a:tab pos="295275" algn="l"/>
                <a:tab pos="295910" algn="l"/>
              </a:tabLst>
            </a:pPr>
            <a:r>
              <a:rPr sz="2300" spc="-10" dirty="0">
                <a:solidFill>
                  <a:srgbClr val="3D3D3D"/>
                </a:solidFill>
                <a:latin typeface="Arial"/>
                <a:cs typeface="Arial"/>
              </a:rPr>
              <a:t>Right </a:t>
            </a:r>
            <a:r>
              <a:rPr sz="2300" spc="-5" dirty="0">
                <a:solidFill>
                  <a:srgbClr val="3D3D3D"/>
                </a:solidFill>
                <a:latin typeface="Arial"/>
                <a:cs typeface="Arial"/>
              </a:rPr>
              <a:t>of Way and Construction</a:t>
            </a:r>
            <a:r>
              <a:rPr sz="2300" spc="22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300" spc="-10" dirty="0">
                <a:solidFill>
                  <a:srgbClr val="3D3D3D"/>
                </a:solidFill>
                <a:latin typeface="Arial"/>
                <a:cs typeface="Arial"/>
              </a:rPr>
              <a:t>Costs</a:t>
            </a:r>
            <a:endParaRPr sz="2300">
              <a:latin typeface="Arial"/>
              <a:cs typeface="Arial"/>
            </a:endParaRPr>
          </a:p>
          <a:p>
            <a:pPr marL="295910" indent="-283210">
              <a:lnSpc>
                <a:spcPct val="100000"/>
              </a:lnSpc>
              <a:spcBef>
                <a:spcPts val="550"/>
              </a:spcBef>
              <a:buChar char="•"/>
              <a:tabLst>
                <a:tab pos="295910" algn="l"/>
                <a:tab pos="296545" algn="l"/>
              </a:tabLst>
            </a:pPr>
            <a:r>
              <a:rPr sz="2300" spc="-10" dirty="0">
                <a:solidFill>
                  <a:srgbClr val="3D3D3D"/>
                </a:solidFill>
                <a:latin typeface="Arial"/>
                <a:cs typeface="Arial"/>
              </a:rPr>
              <a:t>Elevation Change along </a:t>
            </a:r>
            <a:r>
              <a:rPr sz="2300" spc="-5" dirty="0">
                <a:solidFill>
                  <a:srgbClr val="3D3D3D"/>
                </a:solidFill>
                <a:latin typeface="Arial"/>
                <a:cs typeface="Arial"/>
              </a:rPr>
              <a:t>7</a:t>
            </a:r>
            <a:r>
              <a:rPr sz="2250" spc="-7" baseline="25925" dirty="0">
                <a:solidFill>
                  <a:srgbClr val="3D3D3D"/>
                </a:solidFill>
                <a:latin typeface="Arial"/>
                <a:cs typeface="Arial"/>
              </a:rPr>
              <a:t>th</a:t>
            </a:r>
            <a:r>
              <a:rPr sz="2250" spc="97" baseline="2592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300" spc="-25" dirty="0">
                <a:solidFill>
                  <a:srgbClr val="3D3D3D"/>
                </a:solidFill>
                <a:latin typeface="Arial"/>
                <a:cs typeface="Arial"/>
              </a:rPr>
              <a:t>Ave</a:t>
            </a:r>
            <a:endParaRPr sz="2300">
              <a:latin typeface="Arial"/>
              <a:cs typeface="Arial"/>
            </a:endParaRPr>
          </a:p>
          <a:p>
            <a:pPr marL="295275" indent="-282575">
              <a:lnSpc>
                <a:spcPct val="100000"/>
              </a:lnSpc>
              <a:spcBef>
                <a:spcPts val="580"/>
              </a:spcBef>
              <a:buChar char="•"/>
              <a:tabLst>
                <a:tab pos="295275" algn="l"/>
                <a:tab pos="295910" algn="l"/>
              </a:tabLst>
            </a:pPr>
            <a:r>
              <a:rPr sz="2300" spc="-10" dirty="0">
                <a:solidFill>
                  <a:srgbClr val="3D3D3D"/>
                </a:solidFill>
                <a:latin typeface="Arial"/>
                <a:cs typeface="Arial"/>
              </a:rPr>
              <a:t>Existing</a:t>
            </a:r>
            <a:r>
              <a:rPr sz="2300" spc="85" dirty="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sz="2300" spc="-5" dirty="0">
                <a:solidFill>
                  <a:srgbClr val="3D3D3D"/>
                </a:solidFill>
                <a:latin typeface="Arial"/>
                <a:cs typeface="Arial"/>
              </a:rPr>
              <a:t>Utilities</a:t>
            </a:r>
            <a:endParaRPr sz="2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475" y="1097292"/>
            <a:ext cx="9872459" cy="55808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58580" y="2785884"/>
            <a:ext cx="716280" cy="563880"/>
          </a:xfrm>
          <a:custGeom>
            <a:avLst/>
            <a:gdLst/>
            <a:ahLst/>
            <a:cxnLst/>
            <a:rect l="l" t="t" r="r" b="b"/>
            <a:pathLst>
              <a:path w="716280" h="563879">
                <a:moveTo>
                  <a:pt x="18275" y="411467"/>
                </a:moveTo>
                <a:lnTo>
                  <a:pt x="0" y="545579"/>
                </a:lnTo>
                <a:lnTo>
                  <a:pt x="131038" y="563867"/>
                </a:lnTo>
                <a:lnTo>
                  <a:pt x="103606" y="527291"/>
                </a:lnTo>
                <a:lnTo>
                  <a:pt x="207097" y="451091"/>
                </a:lnTo>
                <a:lnTo>
                  <a:pt x="45694" y="451091"/>
                </a:lnTo>
                <a:lnTo>
                  <a:pt x="18275" y="411467"/>
                </a:lnTo>
                <a:close/>
              </a:path>
              <a:path w="716280" h="563879">
                <a:moveTo>
                  <a:pt x="661390" y="0"/>
                </a:moveTo>
                <a:lnTo>
                  <a:pt x="45694" y="451091"/>
                </a:lnTo>
                <a:lnTo>
                  <a:pt x="207097" y="451091"/>
                </a:lnTo>
                <a:lnTo>
                  <a:pt x="716254" y="76200"/>
                </a:lnTo>
                <a:lnTo>
                  <a:pt x="661390" y="0"/>
                </a:lnTo>
                <a:close/>
              </a:path>
            </a:pathLst>
          </a:custGeom>
          <a:solidFill>
            <a:srgbClr val="A10B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46376" y="2770644"/>
            <a:ext cx="744220" cy="594360"/>
          </a:xfrm>
          <a:custGeom>
            <a:avLst/>
            <a:gdLst/>
            <a:ahLst/>
            <a:cxnLst/>
            <a:rect l="l" t="t" r="r" b="b"/>
            <a:pathLst>
              <a:path w="744219" h="594360">
                <a:moveTo>
                  <a:pt x="24371" y="402336"/>
                </a:moveTo>
                <a:lnTo>
                  <a:pt x="0" y="569963"/>
                </a:lnTo>
                <a:lnTo>
                  <a:pt x="167627" y="594347"/>
                </a:lnTo>
                <a:lnTo>
                  <a:pt x="160889" y="585203"/>
                </a:lnTo>
                <a:lnTo>
                  <a:pt x="134099" y="585203"/>
                </a:lnTo>
                <a:lnTo>
                  <a:pt x="120168" y="566206"/>
                </a:lnTo>
                <a:lnTo>
                  <a:pt x="87078" y="560819"/>
                </a:lnTo>
                <a:lnTo>
                  <a:pt x="21336" y="560819"/>
                </a:lnTo>
                <a:lnTo>
                  <a:pt x="12192" y="548627"/>
                </a:lnTo>
                <a:lnTo>
                  <a:pt x="23318" y="548627"/>
                </a:lnTo>
                <a:lnTo>
                  <a:pt x="38441" y="455618"/>
                </a:lnTo>
                <a:lnTo>
                  <a:pt x="21336" y="432803"/>
                </a:lnTo>
                <a:lnTo>
                  <a:pt x="42646" y="429755"/>
                </a:lnTo>
                <a:lnTo>
                  <a:pt x="44579" y="429755"/>
                </a:lnTo>
                <a:lnTo>
                  <a:pt x="24371" y="402336"/>
                </a:lnTo>
                <a:close/>
              </a:path>
              <a:path w="744219" h="594360">
                <a:moveTo>
                  <a:pt x="120168" y="566206"/>
                </a:moveTo>
                <a:lnTo>
                  <a:pt x="134099" y="585203"/>
                </a:lnTo>
                <a:lnTo>
                  <a:pt x="143243" y="569963"/>
                </a:lnTo>
                <a:lnTo>
                  <a:pt x="120168" y="566206"/>
                </a:lnTo>
                <a:close/>
              </a:path>
              <a:path w="744219" h="594360">
                <a:moveTo>
                  <a:pt x="713188" y="89042"/>
                </a:moveTo>
                <a:lnTo>
                  <a:pt x="100571" y="539483"/>
                </a:lnTo>
                <a:lnTo>
                  <a:pt x="120168" y="566206"/>
                </a:lnTo>
                <a:lnTo>
                  <a:pt x="143243" y="569963"/>
                </a:lnTo>
                <a:lnTo>
                  <a:pt x="134099" y="585203"/>
                </a:lnTo>
                <a:lnTo>
                  <a:pt x="160889" y="585203"/>
                </a:lnTo>
                <a:lnTo>
                  <a:pt x="136184" y="551675"/>
                </a:lnTo>
                <a:lnTo>
                  <a:pt x="121907" y="551675"/>
                </a:lnTo>
                <a:lnTo>
                  <a:pt x="124955" y="536435"/>
                </a:lnTo>
                <a:lnTo>
                  <a:pt x="142497" y="536435"/>
                </a:lnTo>
                <a:lnTo>
                  <a:pt x="735463" y="97536"/>
                </a:lnTo>
                <a:lnTo>
                  <a:pt x="719302" y="97536"/>
                </a:lnTo>
                <a:lnTo>
                  <a:pt x="713188" y="89042"/>
                </a:lnTo>
                <a:close/>
              </a:path>
              <a:path w="744219" h="594360">
                <a:moveTo>
                  <a:pt x="12192" y="548627"/>
                </a:moveTo>
                <a:lnTo>
                  <a:pt x="21336" y="560819"/>
                </a:lnTo>
                <a:lnTo>
                  <a:pt x="23031" y="550392"/>
                </a:lnTo>
                <a:lnTo>
                  <a:pt x="12192" y="548627"/>
                </a:lnTo>
                <a:close/>
              </a:path>
              <a:path w="744219" h="594360">
                <a:moveTo>
                  <a:pt x="23031" y="550392"/>
                </a:moveTo>
                <a:lnTo>
                  <a:pt x="21336" y="560819"/>
                </a:lnTo>
                <a:lnTo>
                  <a:pt x="87078" y="560819"/>
                </a:lnTo>
                <a:lnTo>
                  <a:pt x="23031" y="550392"/>
                </a:lnTo>
                <a:close/>
              </a:path>
              <a:path w="744219" h="594360">
                <a:moveTo>
                  <a:pt x="124955" y="536435"/>
                </a:moveTo>
                <a:lnTo>
                  <a:pt x="121907" y="551675"/>
                </a:lnTo>
                <a:lnTo>
                  <a:pt x="131146" y="544837"/>
                </a:lnTo>
                <a:lnTo>
                  <a:pt x="124955" y="536435"/>
                </a:lnTo>
                <a:close/>
              </a:path>
              <a:path w="744219" h="594360">
                <a:moveTo>
                  <a:pt x="131146" y="544837"/>
                </a:moveTo>
                <a:lnTo>
                  <a:pt x="121907" y="551675"/>
                </a:lnTo>
                <a:lnTo>
                  <a:pt x="136184" y="551675"/>
                </a:lnTo>
                <a:lnTo>
                  <a:pt x="131146" y="544837"/>
                </a:lnTo>
                <a:close/>
              </a:path>
              <a:path w="744219" h="594360">
                <a:moveTo>
                  <a:pt x="23318" y="548627"/>
                </a:moveTo>
                <a:lnTo>
                  <a:pt x="12192" y="548627"/>
                </a:lnTo>
                <a:lnTo>
                  <a:pt x="23031" y="550392"/>
                </a:lnTo>
                <a:lnTo>
                  <a:pt x="23318" y="548627"/>
                </a:lnTo>
                <a:close/>
              </a:path>
              <a:path w="744219" h="594360">
                <a:moveTo>
                  <a:pt x="142497" y="536435"/>
                </a:moveTo>
                <a:lnTo>
                  <a:pt x="124955" y="536435"/>
                </a:lnTo>
                <a:lnTo>
                  <a:pt x="131146" y="544837"/>
                </a:lnTo>
                <a:lnTo>
                  <a:pt x="142497" y="536435"/>
                </a:lnTo>
                <a:close/>
              </a:path>
              <a:path w="744219" h="594360">
                <a:moveTo>
                  <a:pt x="44579" y="429755"/>
                </a:moveTo>
                <a:lnTo>
                  <a:pt x="42646" y="429755"/>
                </a:lnTo>
                <a:lnTo>
                  <a:pt x="38441" y="455618"/>
                </a:lnTo>
                <a:lnTo>
                  <a:pt x="57899" y="481571"/>
                </a:lnTo>
                <a:lnTo>
                  <a:pt x="86724" y="460235"/>
                </a:lnTo>
                <a:lnTo>
                  <a:pt x="67043" y="460235"/>
                </a:lnTo>
                <a:lnTo>
                  <a:pt x="51790" y="457187"/>
                </a:lnTo>
                <a:lnTo>
                  <a:pt x="60240" y="451004"/>
                </a:lnTo>
                <a:lnTo>
                  <a:pt x="44579" y="429755"/>
                </a:lnTo>
                <a:close/>
              </a:path>
              <a:path w="744219" h="594360">
                <a:moveTo>
                  <a:pt x="60240" y="451004"/>
                </a:moveTo>
                <a:lnTo>
                  <a:pt x="51790" y="457187"/>
                </a:lnTo>
                <a:lnTo>
                  <a:pt x="67043" y="460235"/>
                </a:lnTo>
                <a:lnTo>
                  <a:pt x="60240" y="451004"/>
                </a:lnTo>
                <a:close/>
              </a:path>
              <a:path w="744219" h="594360">
                <a:moveTo>
                  <a:pt x="676643" y="0"/>
                </a:moveTo>
                <a:lnTo>
                  <a:pt x="60240" y="451004"/>
                </a:lnTo>
                <a:lnTo>
                  <a:pt x="67043" y="460235"/>
                </a:lnTo>
                <a:lnTo>
                  <a:pt x="86724" y="460235"/>
                </a:lnTo>
                <a:lnTo>
                  <a:pt x="669744" y="28689"/>
                </a:lnTo>
                <a:lnTo>
                  <a:pt x="664451" y="21336"/>
                </a:lnTo>
                <a:lnTo>
                  <a:pt x="692289" y="21336"/>
                </a:lnTo>
                <a:lnTo>
                  <a:pt x="676643" y="0"/>
                </a:lnTo>
                <a:close/>
              </a:path>
              <a:path w="744219" h="594360">
                <a:moveTo>
                  <a:pt x="42646" y="429755"/>
                </a:moveTo>
                <a:lnTo>
                  <a:pt x="21336" y="432803"/>
                </a:lnTo>
                <a:lnTo>
                  <a:pt x="38441" y="455618"/>
                </a:lnTo>
                <a:lnTo>
                  <a:pt x="42646" y="429755"/>
                </a:lnTo>
                <a:close/>
              </a:path>
              <a:path w="744219" h="594360">
                <a:moveTo>
                  <a:pt x="722363" y="82296"/>
                </a:moveTo>
                <a:lnTo>
                  <a:pt x="713188" y="89042"/>
                </a:lnTo>
                <a:lnTo>
                  <a:pt x="719302" y="97536"/>
                </a:lnTo>
                <a:lnTo>
                  <a:pt x="722363" y="82296"/>
                </a:lnTo>
                <a:close/>
              </a:path>
              <a:path w="744219" h="594360">
                <a:moveTo>
                  <a:pt x="736993" y="82296"/>
                </a:moveTo>
                <a:lnTo>
                  <a:pt x="722363" y="82296"/>
                </a:lnTo>
                <a:lnTo>
                  <a:pt x="719302" y="97536"/>
                </a:lnTo>
                <a:lnTo>
                  <a:pt x="735463" y="97536"/>
                </a:lnTo>
                <a:lnTo>
                  <a:pt x="743699" y="91440"/>
                </a:lnTo>
                <a:lnTo>
                  <a:pt x="736993" y="82296"/>
                </a:lnTo>
                <a:close/>
              </a:path>
              <a:path w="744219" h="594360">
                <a:moveTo>
                  <a:pt x="692289" y="21336"/>
                </a:moveTo>
                <a:lnTo>
                  <a:pt x="679678" y="21336"/>
                </a:lnTo>
                <a:lnTo>
                  <a:pt x="669744" y="28689"/>
                </a:lnTo>
                <a:lnTo>
                  <a:pt x="713188" y="89042"/>
                </a:lnTo>
                <a:lnTo>
                  <a:pt x="722363" y="82296"/>
                </a:lnTo>
                <a:lnTo>
                  <a:pt x="736993" y="82296"/>
                </a:lnTo>
                <a:lnTo>
                  <a:pt x="692289" y="21336"/>
                </a:lnTo>
                <a:close/>
              </a:path>
              <a:path w="744219" h="594360">
                <a:moveTo>
                  <a:pt x="679678" y="21336"/>
                </a:moveTo>
                <a:lnTo>
                  <a:pt x="664451" y="21336"/>
                </a:lnTo>
                <a:lnTo>
                  <a:pt x="669744" y="28689"/>
                </a:lnTo>
                <a:lnTo>
                  <a:pt x="679678" y="21336"/>
                </a:lnTo>
                <a:close/>
              </a:path>
            </a:pathLst>
          </a:custGeom>
          <a:solidFill>
            <a:srgbClr val="7505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31135" y="2593860"/>
            <a:ext cx="2042160" cy="304800"/>
          </a:xfrm>
          <a:custGeom>
            <a:avLst/>
            <a:gdLst/>
            <a:ahLst/>
            <a:cxnLst/>
            <a:rect l="l" t="t" r="r" b="b"/>
            <a:pathLst>
              <a:path w="2042160" h="304800">
                <a:moveTo>
                  <a:pt x="0" y="304800"/>
                </a:moveTo>
                <a:lnTo>
                  <a:pt x="2042147" y="304800"/>
                </a:lnTo>
                <a:lnTo>
                  <a:pt x="2042147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18931" y="2581668"/>
            <a:ext cx="2066925" cy="329565"/>
          </a:xfrm>
          <a:custGeom>
            <a:avLst/>
            <a:gdLst/>
            <a:ahLst/>
            <a:cxnLst/>
            <a:rect l="l" t="t" r="r" b="b"/>
            <a:pathLst>
              <a:path w="2066925" h="329564">
                <a:moveTo>
                  <a:pt x="2060435" y="0"/>
                </a:moveTo>
                <a:lnTo>
                  <a:pt x="6083" y="0"/>
                </a:lnTo>
                <a:lnTo>
                  <a:pt x="0" y="6095"/>
                </a:lnTo>
                <a:lnTo>
                  <a:pt x="0" y="323087"/>
                </a:lnTo>
                <a:lnTo>
                  <a:pt x="6083" y="329171"/>
                </a:lnTo>
                <a:lnTo>
                  <a:pt x="2060435" y="329171"/>
                </a:lnTo>
                <a:lnTo>
                  <a:pt x="2066531" y="323087"/>
                </a:lnTo>
                <a:lnTo>
                  <a:pt x="2066531" y="316991"/>
                </a:lnTo>
                <a:lnTo>
                  <a:pt x="24371" y="316991"/>
                </a:lnTo>
                <a:lnTo>
                  <a:pt x="12192" y="304787"/>
                </a:lnTo>
                <a:lnTo>
                  <a:pt x="24371" y="304787"/>
                </a:lnTo>
                <a:lnTo>
                  <a:pt x="24371" y="24371"/>
                </a:lnTo>
                <a:lnTo>
                  <a:pt x="12192" y="24371"/>
                </a:lnTo>
                <a:lnTo>
                  <a:pt x="24371" y="12191"/>
                </a:lnTo>
                <a:lnTo>
                  <a:pt x="2066531" y="12191"/>
                </a:lnTo>
                <a:lnTo>
                  <a:pt x="2066531" y="6095"/>
                </a:lnTo>
                <a:lnTo>
                  <a:pt x="2060435" y="0"/>
                </a:lnTo>
                <a:close/>
              </a:path>
              <a:path w="2066925" h="329564">
                <a:moveTo>
                  <a:pt x="24371" y="304787"/>
                </a:moveTo>
                <a:lnTo>
                  <a:pt x="12192" y="304787"/>
                </a:lnTo>
                <a:lnTo>
                  <a:pt x="24371" y="316991"/>
                </a:lnTo>
                <a:lnTo>
                  <a:pt x="24371" y="304787"/>
                </a:lnTo>
                <a:close/>
              </a:path>
              <a:path w="2066925" h="329564">
                <a:moveTo>
                  <a:pt x="2042147" y="304787"/>
                </a:moveTo>
                <a:lnTo>
                  <a:pt x="24371" y="304787"/>
                </a:lnTo>
                <a:lnTo>
                  <a:pt x="24371" y="316991"/>
                </a:lnTo>
                <a:lnTo>
                  <a:pt x="2042147" y="316991"/>
                </a:lnTo>
                <a:lnTo>
                  <a:pt x="2042147" y="304787"/>
                </a:lnTo>
                <a:close/>
              </a:path>
              <a:path w="2066925" h="329564">
                <a:moveTo>
                  <a:pt x="2042147" y="12191"/>
                </a:moveTo>
                <a:lnTo>
                  <a:pt x="2042147" y="316991"/>
                </a:lnTo>
                <a:lnTo>
                  <a:pt x="2054339" y="304787"/>
                </a:lnTo>
                <a:lnTo>
                  <a:pt x="2066531" y="304787"/>
                </a:lnTo>
                <a:lnTo>
                  <a:pt x="2066531" y="24371"/>
                </a:lnTo>
                <a:lnTo>
                  <a:pt x="2054339" y="24371"/>
                </a:lnTo>
                <a:lnTo>
                  <a:pt x="2042147" y="12191"/>
                </a:lnTo>
                <a:close/>
              </a:path>
              <a:path w="2066925" h="329564">
                <a:moveTo>
                  <a:pt x="2066531" y="304787"/>
                </a:moveTo>
                <a:lnTo>
                  <a:pt x="2054339" y="304787"/>
                </a:lnTo>
                <a:lnTo>
                  <a:pt x="2042147" y="316991"/>
                </a:lnTo>
                <a:lnTo>
                  <a:pt x="2066531" y="316991"/>
                </a:lnTo>
                <a:lnTo>
                  <a:pt x="2066531" y="304787"/>
                </a:lnTo>
                <a:close/>
              </a:path>
              <a:path w="2066925" h="329564">
                <a:moveTo>
                  <a:pt x="24371" y="12191"/>
                </a:moveTo>
                <a:lnTo>
                  <a:pt x="12192" y="24371"/>
                </a:lnTo>
                <a:lnTo>
                  <a:pt x="24371" y="24371"/>
                </a:lnTo>
                <a:lnTo>
                  <a:pt x="24371" y="12191"/>
                </a:lnTo>
                <a:close/>
              </a:path>
              <a:path w="2066925" h="329564">
                <a:moveTo>
                  <a:pt x="2042147" y="12191"/>
                </a:moveTo>
                <a:lnTo>
                  <a:pt x="24371" y="12191"/>
                </a:lnTo>
                <a:lnTo>
                  <a:pt x="24371" y="24371"/>
                </a:lnTo>
                <a:lnTo>
                  <a:pt x="2042147" y="24371"/>
                </a:lnTo>
                <a:lnTo>
                  <a:pt x="2042147" y="12191"/>
                </a:lnTo>
                <a:close/>
              </a:path>
              <a:path w="2066925" h="329564">
                <a:moveTo>
                  <a:pt x="2066531" y="12191"/>
                </a:moveTo>
                <a:lnTo>
                  <a:pt x="2042147" y="12191"/>
                </a:lnTo>
                <a:lnTo>
                  <a:pt x="2054339" y="24371"/>
                </a:lnTo>
                <a:lnTo>
                  <a:pt x="2066531" y="24371"/>
                </a:lnTo>
                <a:lnTo>
                  <a:pt x="2066531" y="12191"/>
                </a:lnTo>
                <a:close/>
              </a:path>
            </a:pathLst>
          </a:custGeom>
          <a:solidFill>
            <a:srgbClr val="A10B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42219" y="3410724"/>
            <a:ext cx="719455" cy="563880"/>
          </a:xfrm>
          <a:custGeom>
            <a:avLst/>
            <a:gdLst/>
            <a:ahLst/>
            <a:cxnLst/>
            <a:rect l="l" t="t" r="r" b="b"/>
            <a:pathLst>
              <a:path w="719454" h="563879">
                <a:moveTo>
                  <a:pt x="21336" y="414515"/>
                </a:moveTo>
                <a:lnTo>
                  <a:pt x="0" y="545566"/>
                </a:lnTo>
                <a:lnTo>
                  <a:pt x="134099" y="563854"/>
                </a:lnTo>
                <a:lnTo>
                  <a:pt x="106680" y="527278"/>
                </a:lnTo>
                <a:lnTo>
                  <a:pt x="210173" y="451078"/>
                </a:lnTo>
                <a:lnTo>
                  <a:pt x="48768" y="451078"/>
                </a:lnTo>
                <a:lnTo>
                  <a:pt x="21336" y="414515"/>
                </a:lnTo>
                <a:close/>
              </a:path>
              <a:path w="719454" h="563879">
                <a:moveTo>
                  <a:pt x="664451" y="0"/>
                </a:moveTo>
                <a:lnTo>
                  <a:pt x="48768" y="451078"/>
                </a:lnTo>
                <a:lnTo>
                  <a:pt x="210173" y="451078"/>
                </a:lnTo>
                <a:lnTo>
                  <a:pt x="719328" y="76200"/>
                </a:lnTo>
                <a:lnTo>
                  <a:pt x="664451" y="0"/>
                </a:lnTo>
                <a:close/>
              </a:path>
            </a:pathLst>
          </a:custGeom>
          <a:solidFill>
            <a:srgbClr val="A10B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33088" y="3395484"/>
            <a:ext cx="744220" cy="594360"/>
          </a:xfrm>
          <a:custGeom>
            <a:avLst/>
            <a:gdLst/>
            <a:ahLst/>
            <a:cxnLst/>
            <a:rect l="l" t="t" r="r" b="b"/>
            <a:pathLst>
              <a:path w="744220" h="594360">
                <a:moveTo>
                  <a:pt x="24384" y="402323"/>
                </a:moveTo>
                <a:lnTo>
                  <a:pt x="0" y="569963"/>
                </a:lnTo>
                <a:lnTo>
                  <a:pt x="164579" y="594347"/>
                </a:lnTo>
                <a:lnTo>
                  <a:pt x="157841" y="585203"/>
                </a:lnTo>
                <a:lnTo>
                  <a:pt x="134099" y="585203"/>
                </a:lnTo>
                <a:lnTo>
                  <a:pt x="120174" y="566207"/>
                </a:lnTo>
                <a:lnTo>
                  <a:pt x="87078" y="560819"/>
                </a:lnTo>
                <a:lnTo>
                  <a:pt x="21336" y="560819"/>
                </a:lnTo>
                <a:lnTo>
                  <a:pt x="12192" y="548627"/>
                </a:lnTo>
                <a:lnTo>
                  <a:pt x="23036" y="548627"/>
                </a:lnTo>
                <a:lnTo>
                  <a:pt x="35976" y="455823"/>
                </a:lnTo>
                <a:lnTo>
                  <a:pt x="21336" y="435851"/>
                </a:lnTo>
                <a:lnTo>
                  <a:pt x="39611" y="429755"/>
                </a:lnTo>
                <a:lnTo>
                  <a:pt x="44591" y="429755"/>
                </a:lnTo>
                <a:lnTo>
                  <a:pt x="24384" y="402323"/>
                </a:lnTo>
                <a:close/>
              </a:path>
              <a:path w="744220" h="594360">
                <a:moveTo>
                  <a:pt x="120174" y="566207"/>
                </a:moveTo>
                <a:lnTo>
                  <a:pt x="134099" y="585203"/>
                </a:lnTo>
                <a:lnTo>
                  <a:pt x="143243" y="569963"/>
                </a:lnTo>
                <a:lnTo>
                  <a:pt x="120174" y="566207"/>
                </a:lnTo>
                <a:close/>
              </a:path>
              <a:path w="744220" h="594360">
                <a:moveTo>
                  <a:pt x="713201" y="89032"/>
                </a:moveTo>
                <a:lnTo>
                  <a:pt x="100584" y="539483"/>
                </a:lnTo>
                <a:lnTo>
                  <a:pt x="120174" y="566207"/>
                </a:lnTo>
                <a:lnTo>
                  <a:pt x="143243" y="569963"/>
                </a:lnTo>
                <a:lnTo>
                  <a:pt x="134099" y="585203"/>
                </a:lnTo>
                <a:lnTo>
                  <a:pt x="157841" y="585203"/>
                </a:lnTo>
                <a:lnTo>
                  <a:pt x="133136" y="551675"/>
                </a:lnTo>
                <a:lnTo>
                  <a:pt x="121907" y="551675"/>
                </a:lnTo>
                <a:lnTo>
                  <a:pt x="121907" y="536435"/>
                </a:lnTo>
                <a:lnTo>
                  <a:pt x="142497" y="536435"/>
                </a:lnTo>
                <a:lnTo>
                  <a:pt x="735480" y="97523"/>
                </a:lnTo>
                <a:lnTo>
                  <a:pt x="719315" y="97523"/>
                </a:lnTo>
                <a:lnTo>
                  <a:pt x="713201" y="89032"/>
                </a:lnTo>
                <a:close/>
              </a:path>
              <a:path w="744220" h="594360">
                <a:moveTo>
                  <a:pt x="12192" y="548627"/>
                </a:moveTo>
                <a:lnTo>
                  <a:pt x="21336" y="560819"/>
                </a:lnTo>
                <a:lnTo>
                  <a:pt x="22795" y="550353"/>
                </a:lnTo>
                <a:lnTo>
                  <a:pt x="12192" y="548627"/>
                </a:lnTo>
                <a:close/>
              </a:path>
              <a:path w="744220" h="594360">
                <a:moveTo>
                  <a:pt x="22795" y="550353"/>
                </a:moveTo>
                <a:lnTo>
                  <a:pt x="21336" y="560819"/>
                </a:lnTo>
                <a:lnTo>
                  <a:pt x="87078" y="560819"/>
                </a:lnTo>
                <a:lnTo>
                  <a:pt x="22795" y="550353"/>
                </a:lnTo>
                <a:close/>
              </a:path>
              <a:path w="744220" h="594360">
                <a:moveTo>
                  <a:pt x="121907" y="536435"/>
                </a:moveTo>
                <a:lnTo>
                  <a:pt x="121907" y="551675"/>
                </a:lnTo>
                <a:lnTo>
                  <a:pt x="129173" y="546296"/>
                </a:lnTo>
                <a:lnTo>
                  <a:pt x="121907" y="536435"/>
                </a:lnTo>
                <a:close/>
              </a:path>
              <a:path w="744220" h="594360">
                <a:moveTo>
                  <a:pt x="129173" y="546296"/>
                </a:moveTo>
                <a:lnTo>
                  <a:pt x="121907" y="551675"/>
                </a:lnTo>
                <a:lnTo>
                  <a:pt x="133136" y="551675"/>
                </a:lnTo>
                <a:lnTo>
                  <a:pt x="129173" y="546296"/>
                </a:lnTo>
                <a:close/>
              </a:path>
              <a:path w="744220" h="594360">
                <a:moveTo>
                  <a:pt x="23036" y="548627"/>
                </a:moveTo>
                <a:lnTo>
                  <a:pt x="12192" y="548627"/>
                </a:lnTo>
                <a:lnTo>
                  <a:pt x="22795" y="550353"/>
                </a:lnTo>
                <a:lnTo>
                  <a:pt x="23036" y="548627"/>
                </a:lnTo>
                <a:close/>
              </a:path>
              <a:path w="744220" h="594360">
                <a:moveTo>
                  <a:pt x="142497" y="536435"/>
                </a:moveTo>
                <a:lnTo>
                  <a:pt x="121907" y="536435"/>
                </a:lnTo>
                <a:lnTo>
                  <a:pt x="129173" y="546296"/>
                </a:lnTo>
                <a:lnTo>
                  <a:pt x="142497" y="536435"/>
                </a:lnTo>
                <a:close/>
              </a:path>
              <a:path w="744220" h="594360">
                <a:moveTo>
                  <a:pt x="44591" y="429755"/>
                </a:moveTo>
                <a:lnTo>
                  <a:pt x="39611" y="429755"/>
                </a:lnTo>
                <a:lnTo>
                  <a:pt x="35976" y="455823"/>
                </a:lnTo>
                <a:lnTo>
                  <a:pt x="54851" y="481571"/>
                </a:lnTo>
                <a:lnTo>
                  <a:pt x="84011" y="460235"/>
                </a:lnTo>
                <a:lnTo>
                  <a:pt x="67043" y="460235"/>
                </a:lnTo>
                <a:lnTo>
                  <a:pt x="51803" y="457187"/>
                </a:lnTo>
                <a:lnTo>
                  <a:pt x="60232" y="450989"/>
                </a:lnTo>
                <a:lnTo>
                  <a:pt x="44591" y="429755"/>
                </a:lnTo>
                <a:close/>
              </a:path>
              <a:path w="744220" h="594360">
                <a:moveTo>
                  <a:pt x="60232" y="450989"/>
                </a:moveTo>
                <a:lnTo>
                  <a:pt x="51803" y="457187"/>
                </a:lnTo>
                <a:lnTo>
                  <a:pt x="67043" y="460235"/>
                </a:lnTo>
                <a:lnTo>
                  <a:pt x="60232" y="450989"/>
                </a:lnTo>
                <a:close/>
              </a:path>
              <a:path w="744220" h="594360">
                <a:moveTo>
                  <a:pt x="673595" y="0"/>
                </a:moveTo>
                <a:lnTo>
                  <a:pt x="60232" y="450989"/>
                </a:lnTo>
                <a:lnTo>
                  <a:pt x="67043" y="460235"/>
                </a:lnTo>
                <a:lnTo>
                  <a:pt x="84011" y="460235"/>
                </a:lnTo>
                <a:lnTo>
                  <a:pt x="671153" y="30631"/>
                </a:lnTo>
                <a:lnTo>
                  <a:pt x="664451" y="21323"/>
                </a:lnTo>
                <a:lnTo>
                  <a:pt x="689943" y="21323"/>
                </a:lnTo>
                <a:lnTo>
                  <a:pt x="673595" y="0"/>
                </a:lnTo>
                <a:close/>
              </a:path>
              <a:path w="744220" h="594360">
                <a:moveTo>
                  <a:pt x="39611" y="429755"/>
                </a:moveTo>
                <a:lnTo>
                  <a:pt x="21336" y="435851"/>
                </a:lnTo>
                <a:lnTo>
                  <a:pt x="35976" y="455823"/>
                </a:lnTo>
                <a:lnTo>
                  <a:pt x="39611" y="429755"/>
                </a:lnTo>
                <a:close/>
              </a:path>
              <a:path w="744220" h="594360">
                <a:moveTo>
                  <a:pt x="722363" y="82295"/>
                </a:moveTo>
                <a:lnTo>
                  <a:pt x="713201" y="89032"/>
                </a:lnTo>
                <a:lnTo>
                  <a:pt x="719315" y="97523"/>
                </a:lnTo>
                <a:lnTo>
                  <a:pt x="722363" y="82295"/>
                </a:lnTo>
                <a:close/>
              </a:path>
              <a:path w="744220" h="594360">
                <a:moveTo>
                  <a:pt x="736688" y="82295"/>
                </a:moveTo>
                <a:lnTo>
                  <a:pt x="722363" y="82295"/>
                </a:lnTo>
                <a:lnTo>
                  <a:pt x="719315" y="97523"/>
                </a:lnTo>
                <a:lnTo>
                  <a:pt x="735480" y="97523"/>
                </a:lnTo>
                <a:lnTo>
                  <a:pt x="743699" y="91439"/>
                </a:lnTo>
                <a:lnTo>
                  <a:pt x="736688" y="82295"/>
                </a:lnTo>
                <a:close/>
              </a:path>
              <a:path w="744220" h="594360">
                <a:moveTo>
                  <a:pt x="689943" y="21323"/>
                </a:moveTo>
                <a:lnTo>
                  <a:pt x="664451" y="21323"/>
                </a:lnTo>
                <a:lnTo>
                  <a:pt x="679691" y="24383"/>
                </a:lnTo>
                <a:lnTo>
                  <a:pt x="671153" y="30631"/>
                </a:lnTo>
                <a:lnTo>
                  <a:pt x="713201" y="89032"/>
                </a:lnTo>
                <a:lnTo>
                  <a:pt x="722363" y="82295"/>
                </a:lnTo>
                <a:lnTo>
                  <a:pt x="736688" y="82295"/>
                </a:lnTo>
                <a:lnTo>
                  <a:pt x="689943" y="21323"/>
                </a:lnTo>
                <a:close/>
              </a:path>
              <a:path w="744220" h="594360">
                <a:moveTo>
                  <a:pt x="664451" y="21323"/>
                </a:moveTo>
                <a:lnTo>
                  <a:pt x="671153" y="30631"/>
                </a:lnTo>
                <a:lnTo>
                  <a:pt x="679691" y="24383"/>
                </a:lnTo>
                <a:lnTo>
                  <a:pt x="664451" y="21323"/>
                </a:lnTo>
                <a:close/>
              </a:path>
            </a:pathLst>
          </a:custGeom>
          <a:solidFill>
            <a:srgbClr val="7505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73283" y="3218688"/>
            <a:ext cx="2045335" cy="304800"/>
          </a:xfrm>
          <a:custGeom>
            <a:avLst/>
            <a:gdLst/>
            <a:ahLst/>
            <a:cxnLst/>
            <a:rect l="l" t="t" r="r" b="b"/>
            <a:pathLst>
              <a:path w="2045335" h="304800">
                <a:moveTo>
                  <a:pt x="0" y="304800"/>
                </a:moveTo>
                <a:lnTo>
                  <a:pt x="2045208" y="304800"/>
                </a:lnTo>
                <a:lnTo>
                  <a:pt x="2045208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261091" y="3206508"/>
            <a:ext cx="2070100" cy="329565"/>
          </a:xfrm>
          <a:custGeom>
            <a:avLst/>
            <a:gdLst/>
            <a:ahLst/>
            <a:cxnLst/>
            <a:rect l="l" t="t" r="r" b="b"/>
            <a:pathLst>
              <a:path w="2070100" h="329564">
                <a:moveTo>
                  <a:pt x="2063495" y="0"/>
                </a:moveTo>
                <a:lnTo>
                  <a:pt x="6096" y="0"/>
                </a:lnTo>
                <a:lnTo>
                  <a:pt x="0" y="6083"/>
                </a:lnTo>
                <a:lnTo>
                  <a:pt x="0" y="323075"/>
                </a:lnTo>
                <a:lnTo>
                  <a:pt x="6096" y="329158"/>
                </a:lnTo>
                <a:lnTo>
                  <a:pt x="2063495" y="329158"/>
                </a:lnTo>
                <a:lnTo>
                  <a:pt x="2069579" y="323075"/>
                </a:lnTo>
                <a:lnTo>
                  <a:pt x="2069579" y="316979"/>
                </a:lnTo>
                <a:lnTo>
                  <a:pt x="24384" y="316979"/>
                </a:lnTo>
                <a:lnTo>
                  <a:pt x="12179" y="304787"/>
                </a:lnTo>
                <a:lnTo>
                  <a:pt x="24384" y="304787"/>
                </a:lnTo>
                <a:lnTo>
                  <a:pt x="24384" y="24358"/>
                </a:lnTo>
                <a:lnTo>
                  <a:pt x="12179" y="24358"/>
                </a:lnTo>
                <a:lnTo>
                  <a:pt x="24384" y="12179"/>
                </a:lnTo>
                <a:lnTo>
                  <a:pt x="2069579" y="12179"/>
                </a:lnTo>
                <a:lnTo>
                  <a:pt x="2069579" y="6083"/>
                </a:lnTo>
                <a:lnTo>
                  <a:pt x="2063495" y="0"/>
                </a:lnTo>
                <a:close/>
              </a:path>
              <a:path w="2070100" h="329564">
                <a:moveTo>
                  <a:pt x="24384" y="304787"/>
                </a:moveTo>
                <a:lnTo>
                  <a:pt x="12179" y="304787"/>
                </a:lnTo>
                <a:lnTo>
                  <a:pt x="24384" y="316979"/>
                </a:lnTo>
                <a:lnTo>
                  <a:pt x="24384" y="304787"/>
                </a:lnTo>
                <a:close/>
              </a:path>
              <a:path w="2070100" h="329564">
                <a:moveTo>
                  <a:pt x="2045208" y="304787"/>
                </a:moveTo>
                <a:lnTo>
                  <a:pt x="24384" y="304787"/>
                </a:lnTo>
                <a:lnTo>
                  <a:pt x="24384" y="316979"/>
                </a:lnTo>
                <a:lnTo>
                  <a:pt x="2045208" y="316979"/>
                </a:lnTo>
                <a:lnTo>
                  <a:pt x="2045208" y="304787"/>
                </a:lnTo>
                <a:close/>
              </a:path>
              <a:path w="2070100" h="329564">
                <a:moveTo>
                  <a:pt x="2045208" y="12179"/>
                </a:moveTo>
                <a:lnTo>
                  <a:pt x="2045208" y="316979"/>
                </a:lnTo>
                <a:lnTo>
                  <a:pt x="2057400" y="304787"/>
                </a:lnTo>
                <a:lnTo>
                  <a:pt x="2069579" y="304787"/>
                </a:lnTo>
                <a:lnTo>
                  <a:pt x="2069579" y="24358"/>
                </a:lnTo>
                <a:lnTo>
                  <a:pt x="2057400" y="24358"/>
                </a:lnTo>
                <a:lnTo>
                  <a:pt x="2045208" y="12179"/>
                </a:lnTo>
                <a:close/>
              </a:path>
              <a:path w="2070100" h="329564">
                <a:moveTo>
                  <a:pt x="2069579" y="304787"/>
                </a:moveTo>
                <a:lnTo>
                  <a:pt x="2057400" y="304787"/>
                </a:lnTo>
                <a:lnTo>
                  <a:pt x="2045208" y="316979"/>
                </a:lnTo>
                <a:lnTo>
                  <a:pt x="2069579" y="316979"/>
                </a:lnTo>
                <a:lnTo>
                  <a:pt x="2069579" y="304787"/>
                </a:lnTo>
                <a:close/>
              </a:path>
              <a:path w="2070100" h="329564">
                <a:moveTo>
                  <a:pt x="24384" y="12179"/>
                </a:moveTo>
                <a:lnTo>
                  <a:pt x="12179" y="24358"/>
                </a:lnTo>
                <a:lnTo>
                  <a:pt x="24384" y="24358"/>
                </a:lnTo>
                <a:lnTo>
                  <a:pt x="24384" y="12179"/>
                </a:lnTo>
                <a:close/>
              </a:path>
              <a:path w="2070100" h="329564">
                <a:moveTo>
                  <a:pt x="2045208" y="12179"/>
                </a:moveTo>
                <a:lnTo>
                  <a:pt x="24384" y="12179"/>
                </a:lnTo>
                <a:lnTo>
                  <a:pt x="24384" y="24358"/>
                </a:lnTo>
                <a:lnTo>
                  <a:pt x="2045208" y="24358"/>
                </a:lnTo>
                <a:lnTo>
                  <a:pt x="2045208" y="12179"/>
                </a:lnTo>
                <a:close/>
              </a:path>
              <a:path w="2070100" h="329564">
                <a:moveTo>
                  <a:pt x="2069579" y="12179"/>
                </a:moveTo>
                <a:lnTo>
                  <a:pt x="2045208" y="12179"/>
                </a:lnTo>
                <a:lnTo>
                  <a:pt x="2057400" y="24358"/>
                </a:lnTo>
                <a:lnTo>
                  <a:pt x="2069579" y="24358"/>
                </a:lnTo>
                <a:lnTo>
                  <a:pt x="2069579" y="12179"/>
                </a:lnTo>
                <a:close/>
              </a:path>
            </a:pathLst>
          </a:custGeom>
          <a:solidFill>
            <a:srgbClr val="A10B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231135" y="2611627"/>
            <a:ext cx="4087495" cy="87756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91770">
              <a:lnSpc>
                <a:spcPct val="100000"/>
              </a:lnSpc>
              <a:spcBef>
                <a:spcPts val="135"/>
              </a:spcBef>
            </a:pPr>
            <a:r>
              <a:rPr sz="1450" b="1" spc="0" dirty="0">
                <a:solidFill>
                  <a:srgbClr val="282828"/>
                </a:solidFill>
                <a:latin typeface="Arial"/>
                <a:cs typeface="Arial"/>
              </a:rPr>
              <a:t>Elevation: </a:t>
            </a:r>
            <a:r>
              <a:rPr sz="1450" b="1" spc="5" dirty="0">
                <a:solidFill>
                  <a:srgbClr val="282828"/>
                </a:solidFill>
                <a:latin typeface="Arial"/>
                <a:cs typeface="Arial"/>
              </a:rPr>
              <a:t>206</a:t>
            </a:r>
            <a:r>
              <a:rPr sz="1450" b="1" spc="100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282828"/>
                </a:solidFill>
                <a:latin typeface="Arial"/>
                <a:cs typeface="Arial"/>
              </a:rPr>
              <a:t>feet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 marL="2237105">
              <a:lnSpc>
                <a:spcPct val="100000"/>
              </a:lnSpc>
              <a:spcBef>
                <a:spcPts val="1340"/>
              </a:spcBef>
            </a:pPr>
            <a:r>
              <a:rPr sz="1450" b="1" spc="0" dirty="0">
                <a:solidFill>
                  <a:srgbClr val="282828"/>
                </a:solidFill>
                <a:latin typeface="Arial"/>
                <a:cs typeface="Arial"/>
              </a:rPr>
              <a:t>Elevation: </a:t>
            </a:r>
            <a:r>
              <a:rPr sz="1450" b="1" spc="5" dirty="0">
                <a:solidFill>
                  <a:srgbClr val="282828"/>
                </a:solidFill>
                <a:latin typeface="Arial"/>
                <a:cs typeface="Arial"/>
              </a:rPr>
              <a:t>196</a:t>
            </a:r>
            <a:r>
              <a:rPr sz="1450" b="1" spc="75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282828"/>
                </a:solidFill>
                <a:latin typeface="Arial"/>
                <a:cs typeface="Arial"/>
              </a:rPr>
              <a:t>feet</a:t>
            </a:r>
            <a:endParaRPr sz="145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927861" y="4858524"/>
            <a:ext cx="698500" cy="588645"/>
          </a:xfrm>
          <a:custGeom>
            <a:avLst/>
            <a:gdLst/>
            <a:ahLst/>
            <a:cxnLst/>
            <a:rect l="l" t="t" r="r" b="b"/>
            <a:pathLst>
              <a:path w="698500" h="588645">
                <a:moveTo>
                  <a:pt x="563867" y="0"/>
                </a:moveTo>
                <a:lnTo>
                  <a:pt x="594347" y="36576"/>
                </a:lnTo>
                <a:lnTo>
                  <a:pt x="0" y="515099"/>
                </a:lnTo>
                <a:lnTo>
                  <a:pt x="57899" y="588251"/>
                </a:lnTo>
                <a:lnTo>
                  <a:pt x="652272" y="109715"/>
                </a:lnTo>
                <a:lnTo>
                  <a:pt x="687238" y="109715"/>
                </a:lnTo>
                <a:lnTo>
                  <a:pt x="697966" y="15227"/>
                </a:lnTo>
                <a:lnTo>
                  <a:pt x="563867" y="0"/>
                </a:lnTo>
                <a:close/>
              </a:path>
              <a:path w="698500" h="588645">
                <a:moveTo>
                  <a:pt x="687238" y="109715"/>
                </a:moveTo>
                <a:lnTo>
                  <a:pt x="652272" y="109715"/>
                </a:lnTo>
                <a:lnTo>
                  <a:pt x="682739" y="149339"/>
                </a:lnTo>
                <a:lnTo>
                  <a:pt x="687238" y="109715"/>
                </a:lnTo>
                <a:close/>
              </a:path>
            </a:pathLst>
          </a:custGeom>
          <a:solidFill>
            <a:srgbClr val="A10B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912607" y="4846332"/>
            <a:ext cx="722630" cy="615950"/>
          </a:xfrm>
          <a:custGeom>
            <a:avLst/>
            <a:gdLst/>
            <a:ahLst/>
            <a:cxnLst/>
            <a:rect l="l" t="t" r="r" b="b"/>
            <a:pathLst>
              <a:path w="722629" h="615950">
                <a:moveTo>
                  <a:pt x="595571" y="49001"/>
                </a:moveTo>
                <a:lnTo>
                  <a:pt x="0" y="524243"/>
                </a:lnTo>
                <a:lnTo>
                  <a:pt x="70104" y="615683"/>
                </a:lnTo>
                <a:lnTo>
                  <a:pt x="96674" y="594347"/>
                </a:lnTo>
                <a:lnTo>
                  <a:pt x="82296" y="594347"/>
                </a:lnTo>
                <a:lnTo>
                  <a:pt x="67056" y="591299"/>
                </a:lnTo>
                <a:lnTo>
                  <a:pt x="74684" y="585211"/>
                </a:lnTo>
                <a:lnTo>
                  <a:pt x="31506" y="533387"/>
                </a:lnTo>
                <a:lnTo>
                  <a:pt x="21348" y="533387"/>
                </a:lnTo>
                <a:lnTo>
                  <a:pt x="21348" y="521195"/>
                </a:lnTo>
                <a:lnTo>
                  <a:pt x="36627" y="521195"/>
                </a:lnTo>
                <a:lnTo>
                  <a:pt x="621020" y="54864"/>
                </a:lnTo>
                <a:lnTo>
                  <a:pt x="600456" y="54864"/>
                </a:lnTo>
                <a:lnTo>
                  <a:pt x="595571" y="49001"/>
                </a:lnTo>
                <a:close/>
              </a:path>
              <a:path w="722629" h="615950">
                <a:moveTo>
                  <a:pt x="74684" y="585211"/>
                </a:moveTo>
                <a:lnTo>
                  <a:pt x="67056" y="591299"/>
                </a:lnTo>
                <a:lnTo>
                  <a:pt x="82296" y="594347"/>
                </a:lnTo>
                <a:lnTo>
                  <a:pt x="74684" y="585211"/>
                </a:lnTo>
                <a:close/>
              </a:path>
              <a:path w="722629" h="615950">
                <a:moveTo>
                  <a:pt x="670560" y="109728"/>
                </a:moveTo>
                <a:lnTo>
                  <a:pt x="74684" y="585211"/>
                </a:lnTo>
                <a:lnTo>
                  <a:pt x="82296" y="594347"/>
                </a:lnTo>
                <a:lnTo>
                  <a:pt x="96674" y="594347"/>
                </a:lnTo>
                <a:lnTo>
                  <a:pt x="664477" y="138395"/>
                </a:lnTo>
                <a:lnTo>
                  <a:pt x="658368" y="131064"/>
                </a:lnTo>
                <a:lnTo>
                  <a:pt x="687324" y="131064"/>
                </a:lnTo>
                <a:lnTo>
                  <a:pt x="670560" y="109728"/>
                </a:lnTo>
                <a:close/>
              </a:path>
              <a:path w="722629" h="615950">
                <a:moveTo>
                  <a:pt x="21348" y="521195"/>
                </a:moveTo>
                <a:lnTo>
                  <a:pt x="21348" y="533387"/>
                </a:lnTo>
                <a:lnTo>
                  <a:pt x="27450" y="528518"/>
                </a:lnTo>
                <a:lnTo>
                  <a:pt x="21348" y="521195"/>
                </a:lnTo>
                <a:close/>
              </a:path>
              <a:path w="722629" h="615950">
                <a:moveTo>
                  <a:pt x="27450" y="528518"/>
                </a:moveTo>
                <a:lnTo>
                  <a:pt x="21348" y="533387"/>
                </a:lnTo>
                <a:lnTo>
                  <a:pt x="31506" y="533387"/>
                </a:lnTo>
                <a:lnTo>
                  <a:pt x="27450" y="528518"/>
                </a:lnTo>
                <a:close/>
              </a:path>
              <a:path w="722629" h="615950">
                <a:moveTo>
                  <a:pt x="36627" y="521195"/>
                </a:moveTo>
                <a:lnTo>
                  <a:pt x="21348" y="521195"/>
                </a:lnTo>
                <a:lnTo>
                  <a:pt x="27450" y="528518"/>
                </a:lnTo>
                <a:lnTo>
                  <a:pt x="36627" y="521195"/>
                </a:lnTo>
                <a:close/>
              </a:path>
              <a:path w="722629" h="615950">
                <a:moveTo>
                  <a:pt x="687324" y="131064"/>
                </a:moveTo>
                <a:lnTo>
                  <a:pt x="673608" y="131064"/>
                </a:lnTo>
                <a:lnTo>
                  <a:pt x="664477" y="138395"/>
                </a:lnTo>
                <a:lnTo>
                  <a:pt x="704088" y="185928"/>
                </a:lnTo>
                <a:lnTo>
                  <a:pt x="707078" y="158496"/>
                </a:lnTo>
                <a:lnTo>
                  <a:pt x="685800" y="158496"/>
                </a:lnTo>
                <a:lnTo>
                  <a:pt x="688775" y="132910"/>
                </a:lnTo>
                <a:lnTo>
                  <a:pt x="687324" y="131064"/>
                </a:lnTo>
                <a:close/>
              </a:path>
              <a:path w="722629" h="615950">
                <a:moveTo>
                  <a:pt x="688775" y="132910"/>
                </a:moveTo>
                <a:lnTo>
                  <a:pt x="685800" y="158496"/>
                </a:lnTo>
                <a:lnTo>
                  <a:pt x="704088" y="152400"/>
                </a:lnTo>
                <a:lnTo>
                  <a:pt x="688775" y="132910"/>
                </a:lnTo>
                <a:close/>
              </a:path>
              <a:path w="722629" h="615950">
                <a:moveTo>
                  <a:pt x="721366" y="27432"/>
                </a:moveTo>
                <a:lnTo>
                  <a:pt x="701040" y="27432"/>
                </a:lnTo>
                <a:lnTo>
                  <a:pt x="710171" y="36576"/>
                </a:lnTo>
                <a:lnTo>
                  <a:pt x="699976" y="36576"/>
                </a:lnTo>
                <a:lnTo>
                  <a:pt x="688775" y="132910"/>
                </a:lnTo>
                <a:lnTo>
                  <a:pt x="704088" y="152400"/>
                </a:lnTo>
                <a:lnTo>
                  <a:pt x="685800" y="158496"/>
                </a:lnTo>
                <a:lnTo>
                  <a:pt x="707078" y="158496"/>
                </a:lnTo>
                <a:lnTo>
                  <a:pt x="720369" y="36576"/>
                </a:lnTo>
                <a:lnTo>
                  <a:pt x="710171" y="36576"/>
                </a:lnTo>
                <a:lnTo>
                  <a:pt x="700085" y="35637"/>
                </a:lnTo>
                <a:lnTo>
                  <a:pt x="720471" y="35637"/>
                </a:lnTo>
                <a:lnTo>
                  <a:pt x="721366" y="27432"/>
                </a:lnTo>
                <a:close/>
              </a:path>
              <a:path w="722629" h="615950">
                <a:moveTo>
                  <a:pt x="673608" y="131064"/>
                </a:moveTo>
                <a:lnTo>
                  <a:pt x="658368" y="131064"/>
                </a:lnTo>
                <a:lnTo>
                  <a:pt x="664477" y="138395"/>
                </a:lnTo>
                <a:lnTo>
                  <a:pt x="673608" y="131064"/>
                </a:lnTo>
                <a:close/>
              </a:path>
              <a:path w="722629" h="615950">
                <a:moveTo>
                  <a:pt x="603504" y="42672"/>
                </a:moveTo>
                <a:lnTo>
                  <a:pt x="595571" y="49001"/>
                </a:lnTo>
                <a:lnTo>
                  <a:pt x="600456" y="54864"/>
                </a:lnTo>
                <a:lnTo>
                  <a:pt x="603504" y="42672"/>
                </a:lnTo>
                <a:close/>
              </a:path>
              <a:path w="722629" h="615950">
                <a:moveTo>
                  <a:pt x="617524" y="42672"/>
                </a:moveTo>
                <a:lnTo>
                  <a:pt x="603504" y="42672"/>
                </a:lnTo>
                <a:lnTo>
                  <a:pt x="600456" y="54864"/>
                </a:lnTo>
                <a:lnTo>
                  <a:pt x="621020" y="54864"/>
                </a:lnTo>
                <a:lnTo>
                  <a:pt x="624840" y="51816"/>
                </a:lnTo>
                <a:lnTo>
                  <a:pt x="617524" y="42672"/>
                </a:lnTo>
                <a:close/>
              </a:path>
              <a:path w="722629" h="615950">
                <a:moveTo>
                  <a:pt x="554748" y="0"/>
                </a:moveTo>
                <a:lnTo>
                  <a:pt x="595571" y="49001"/>
                </a:lnTo>
                <a:lnTo>
                  <a:pt x="603504" y="42672"/>
                </a:lnTo>
                <a:lnTo>
                  <a:pt x="617524" y="42672"/>
                </a:lnTo>
                <a:lnTo>
                  <a:pt x="604806" y="26773"/>
                </a:lnTo>
                <a:lnTo>
                  <a:pt x="579120" y="24384"/>
                </a:lnTo>
                <a:lnTo>
                  <a:pt x="588264" y="6096"/>
                </a:lnTo>
                <a:lnTo>
                  <a:pt x="610620" y="6096"/>
                </a:lnTo>
                <a:lnTo>
                  <a:pt x="554748" y="0"/>
                </a:lnTo>
                <a:close/>
              </a:path>
              <a:path w="722629" h="615950">
                <a:moveTo>
                  <a:pt x="701040" y="27432"/>
                </a:moveTo>
                <a:lnTo>
                  <a:pt x="700085" y="35637"/>
                </a:lnTo>
                <a:lnTo>
                  <a:pt x="710171" y="36576"/>
                </a:lnTo>
                <a:lnTo>
                  <a:pt x="701040" y="27432"/>
                </a:lnTo>
                <a:close/>
              </a:path>
              <a:path w="722629" h="615950">
                <a:moveTo>
                  <a:pt x="610620" y="6096"/>
                </a:moveTo>
                <a:lnTo>
                  <a:pt x="588264" y="6096"/>
                </a:lnTo>
                <a:lnTo>
                  <a:pt x="604806" y="26773"/>
                </a:lnTo>
                <a:lnTo>
                  <a:pt x="700085" y="35637"/>
                </a:lnTo>
                <a:lnTo>
                  <a:pt x="701040" y="27432"/>
                </a:lnTo>
                <a:lnTo>
                  <a:pt x="721366" y="27432"/>
                </a:lnTo>
                <a:lnTo>
                  <a:pt x="722363" y="18288"/>
                </a:lnTo>
                <a:lnTo>
                  <a:pt x="610620" y="6096"/>
                </a:lnTo>
                <a:close/>
              </a:path>
              <a:path w="722629" h="615950">
                <a:moveTo>
                  <a:pt x="588264" y="6096"/>
                </a:moveTo>
                <a:lnTo>
                  <a:pt x="579120" y="24384"/>
                </a:lnTo>
                <a:lnTo>
                  <a:pt x="604806" y="26773"/>
                </a:lnTo>
                <a:lnTo>
                  <a:pt x="588264" y="6096"/>
                </a:lnTo>
                <a:close/>
              </a:path>
            </a:pathLst>
          </a:custGeom>
          <a:solidFill>
            <a:srgbClr val="7505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99047" y="5269991"/>
            <a:ext cx="2045335" cy="304800"/>
          </a:xfrm>
          <a:custGeom>
            <a:avLst/>
            <a:gdLst/>
            <a:ahLst/>
            <a:cxnLst/>
            <a:rect l="l" t="t" r="r" b="b"/>
            <a:pathLst>
              <a:path w="2045334" h="304800">
                <a:moveTo>
                  <a:pt x="0" y="304799"/>
                </a:moveTo>
                <a:lnTo>
                  <a:pt x="2045195" y="304799"/>
                </a:lnTo>
                <a:lnTo>
                  <a:pt x="2045195" y="0"/>
                </a:lnTo>
                <a:lnTo>
                  <a:pt x="0" y="0"/>
                </a:lnTo>
                <a:lnTo>
                  <a:pt x="0" y="3047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086843" y="5257812"/>
            <a:ext cx="2066925" cy="329565"/>
          </a:xfrm>
          <a:custGeom>
            <a:avLst/>
            <a:gdLst/>
            <a:ahLst/>
            <a:cxnLst/>
            <a:rect l="l" t="t" r="r" b="b"/>
            <a:pathLst>
              <a:path w="2066925" h="329564">
                <a:moveTo>
                  <a:pt x="2063495" y="0"/>
                </a:moveTo>
                <a:lnTo>
                  <a:pt x="6096" y="0"/>
                </a:lnTo>
                <a:lnTo>
                  <a:pt x="0" y="6083"/>
                </a:lnTo>
                <a:lnTo>
                  <a:pt x="0" y="323075"/>
                </a:lnTo>
                <a:lnTo>
                  <a:pt x="6096" y="329158"/>
                </a:lnTo>
                <a:lnTo>
                  <a:pt x="2063495" y="329158"/>
                </a:lnTo>
                <a:lnTo>
                  <a:pt x="2066544" y="323075"/>
                </a:lnTo>
                <a:lnTo>
                  <a:pt x="2066544" y="316979"/>
                </a:lnTo>
                <a:lnTo>
                  <a:pt x="24384" y="316979"/>
                </a:lnTo>
                <a:lnTo>
                  <a:pt x="12192" y="304787"/>
                </a:lnTo>
                <a:lnTo>
                  <a:pt x="24384" y="304787"/>
                </a:lnTo>
                <a:lnTo>
                  <a:pt x="24384" y="24358"/>
                </a:lnTo>
                <a:lnTo>
                  <a:pt x="12191" y="24358"/>
                </a:lnTo>
                <a:lnTo>
                  <a:pt x="24384" y="12179"/>
                </a:lnTo>
                <a:lnTo>
                  <a:pt x="2066544" y="12179"/>
                </a:lnTo>
                <a:lnTo>
                  <a:pt x="2066544" y="6083"/>
                </a:lnTo>
                <a:lnTo>
                  <a:pt x="2063495" y="0"/>
                </a:lnTo>
                <a:close/>
              </a:path>
              <a:path w="2066925" h="329564">
                <a:moveTo>
                  <a:pt x="24384" y="304787"/>
                </a:moveTo>
                <a:lnTo>
                  <a:pt x="12192" y="304787"/>
                </a:lnTo>
                <a:lnTo>
                  <a:pt x="24384" y="316979"/>
                </a:lnTo>
                <a:lnTo>
                  <a:pt x="24384" y="304787"/>
                </a:lnTo>
                <a:close/>
              </a:path>
              <a:path w="2066925" h="329564">
                <a:moveTo>
                  <a:pt x="2045195" y="304787"/>
                </a:moveTo>
                <a:lnTo>
                  <a:pt x="24384" y="304787"/>
                </a:lnTo>
                <a:lnTo>
                  <a:pt x="24384" y="316979"/>
                </a:lnTo>
                <a:lnTo>
                  <a:pt x="2045195" y="316979"/>
                </a:lnTo>
                <a:lnTo>
                  <a:pt x="2045195" y="304787"/>
                </a:lnTo>
                <a:close/>
              </a:path>
              <a:path w="2066925" h="329564">
                <a:moveTo>
                  <a:pt x="2045195" y="12179"/>
                </a:moveTo>
                <a:lnTo>
                  <a:pt x="2045195" y="316979"/>
                </a:lnTo>
                <a:lnTo>
                  <a:pt x="2057400" y="304787"/>
                </a:lnTo>
                <a:lnTo>
                  <a:pt x="2066544" y="304787"/>
                </a:lnTo>
                <a:lnTo>
                  <a:pt x="2066544" y="24358"/>
                </a:lnTo>
                <a:lnTo>
                  <a:pt x="2057400" y="24358"/>
                </a:lnTo>
                <a:lnTo>
                  <a:pt x="2045195" y="12179"/>
                </a:lnTo>
                <a:close/>
              </a:path>
              <a:path w="2066925" h="329564">
                <a:moveTo>
                  <a:pt x="2066544" y="304787"/>
                </a:moveTo>
                <a:lnTo>
                  <a:pt x="2057400" y="304787"/>
                </a:lnTo>
                <a:lnTo>
                  <a:pt x="2045195" y="316979"/>
                </a:lnTo>
                <a:lnTo>
                  <a:pt x="2066544" y="316979"/>
                </a:lnTo>
                <a:lnTo>
                  <a:pt x="2066544" y="304787"/>
                </a:lnTo>
                <a:close/>
              </a:path>
              <a:path w="2066925" h="329564">
                <a:moveTo>
                  <a:pt x="24384" y="12179"/>
                </a:moveTo>
                <a:lnTo>
                  <a:pt x="12191" y="24358"/>
                </a:lnTo>
                <a:lnTo>
                  <a:pt x="24384" y="24358"/>
                </a:lnTo>
                <a:lnTo>
                  <a:pt x="24384" y="12179"/>
                </a:lnTo>
                <a:close/>
              </a:path>
              <a:path w="2066925" h="329564">
                <a:moveTo>
                  <a:pt x="2045195" y="12179"/>
                </a:moveTo>
                <a:lnTo>
                  <a:pt x="24384" y="12179"/>
                </a:lnTo>
                <a:lnTo>
                  <a:pt x="24384" y="24358"/>
                </a:lnTo>
                <a:lnTo>
                  <a:pt x="2045195" y="24358"/>
                </a:lnTo>
                <a:lnTo>
                  <a:pt x="2045195" y="12179"/>
                </a:lnTo>
                <a:close/>
              </a:path>
              <a:path w="2066925" h="329564">
                <a:moveTo>
                  <a:pt x="2066544" y="12179"/>
                </a:moveTo>
                <a:lnTo>
                  <a:pt x="2045195" y="12179"/>
                </a:lnTo>
                <a:lnTo>
                  <a:pt x="2057400" y="24358"/>
                </a:lnTo>
                <a:lnTo>
                  <a:pt x="2066544" y="24358"/>
                </a:lnTo>
                <a:lnTo>
                  <a:pt x="2066544" y="12179"/>
                </a:lnTo>
                <a:close/>
              </a:path>
            </a:pathLst>
          </a:custGeom>
          <a:solidFill>
            <a:srgbClr val="A10B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099047" y="5287784"/>
            <a:ext cx="2045335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91770">
              <a:lnSpc>
                <a:spcPct val="100000"/>
              </a:lnSpc>
              <a:spcBef>
                <a:spcPts val="135"/>
              </a:spcBef>
            </a:pPr>
            <a:r>
              <a:rPr sz="1450" b="1" spc="0" dirty="0">
                <a:solidFill>
                  <a:srgbClr val="282828"/>
                </a:solidFill>
                <a:latin typeface="Arial"/>
                <a:cs typeface="Arial"/>
              </a:rPr>
              <a:t>Elevation: </a:t>
            </a:r>
            <a:r>
              <a:rPr sz="1450" b="1" spc="5" dirty="0">
                <a:solidFill>
                  <a:srgbClr val="282828"/>
                </a:solidFill>
                <a:latin typeface="Arial"/>
                <a:cs typeface="Arial"/>
              </a:rPr>
              <a:t>172</a:t>
            </a:r>
            <a:r>
              <a:rPr sz="1450" b="1" spc="75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282828"/>
                </a:solidFill>
                <a:latin typeface="Arial"/>
                <a:cs typeface="Arial"/>
              </a:rPr>
              <a:t>feet</a:t>
            </a:r>
            <a:endParaRPr sz="145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88963" y="6275832"/>
            <a:ext cx="3529965" cy="304800"/>
          </a:xfrm>
          <a:custGeom>
            <a:avLst/>
            <a:gdLst/>
            <a:ahLst/>
            <a:cxnLst/>
            <a:rect l="l" t="t" r="r" b="b"/>
            <a:pathLst>
              <a:path w="3529965" h="304800">
                <a:moveTo>
                  <a:pt x="0" y="304800"/>
                </a:moveTo>
                <a:lnTo>
                  <a:pt x="3529584" y="304800"/>
                </a:lnTo>
                <a:lnTo>
                  <a:pt x="3529584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EFE7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76771" y="6263652"/>
            <a:ext cx="3554095" cy="329565"/>
          </a:xfrm>
          <a:custGeom>
            <a:avLst/>
            <a:gdLst/>
            <a:ahLst/>
            <a:cxnLst/>
            <a:rect l="l" t="t" r="r" b="b"/>
            <a:pathLst>
              <a:path w="3554095" h="329565">
                <a:moveTo>
                  <a:pt x="3547859" y="0"/>
                </a:moveTo>
                <a:lnTo>
                  <a:pt x="6083" y="0"/>
                </a:lnTo>
                <a:lnTo>
                  <a:pt x="0" y="6095"/>
                </a:lnTo>
                <a:lnTo>
                  <a:pt x="0" y="323075"/>
                </a:lnTo>
                <a:lnTo>
                  <a:pt x="6083" y="329171"/>
                </a:lnTo>
                <a:lnTo>
                  <a:pt x="3547859" y="329171"/>
                </a:lnTo>
                <a:lnTo>
                  <a:pt x="3553955" y="323075"/>
                </a:lnTo>
                <a:lnTo>
                  <a:pt x="3553955" y="316979"/>
                </a:lnTo>
                <a:lnTo>
                  <a:pt x="24371" y="316979"/>
                </a:lnTo>
                <a:lnTo>
                  <a:pt x="12179" y="304774"/>
                </a:lnTo>
                <a:lnTo>
                  <a:pt x="24371" y="304774"/>
                </a:lnTo>
                <a:lnTo>
                  <a:pt x="24371" y="24371"/>
                </a:lnTo>
                <a:lnTo>
                  <a:pt x="12179" y="24371"/>
                </a:lnTo>
                <a:lnTo>
                  <a:pt x="24371" y="12179"/>
                </a:lnTo>
                <a:lnTo>
                  <a:pt x="3553955" y="12179"/>
                </a:lnTo>
                <a:lnTo>
                  <a:pt x="3553955" y="6095"/>
                </a:lnTo>
                <a:lnTo>
                  <a:pt x="3547859" y="0"/>
                </a:lnTo>
                <a:close/>
              </a:path>
              <a:path w="3554095" h="329565">
                <a:moveTo>
                  <a:pt x="24371" y="304774"/>
                </a:moveTo>
                <a:lnTo>
                  <a:pt x="12179" y="304774"/>
                </a:lnTo>
                <a:lnTo>
                  <a:pt x="24371" y="316979"/>
                </a:lnTo>
                <a:lnTo>
                  <a:pt x="24371" y="304774"/>
                </a:lnTo>
                <a:close/>
              </a:path>
              <a:path w="3554095" h="329565">
                <a:moveTo>
                  <a:pt x="3529571" y="304774"/>
                </a:moveTo>
                <a:lnTo>
                  <a:pt x="24371" y="304774"/>
                </a:lnTo>
                <a:lnTo>
                  <a:pt x="24371" y="316979"/>
                </a:lnTo>
                <a:lnTo>
                  <a:pt x="3529571" y="316979"/>
                </a:lnTo>
                <a:lnTo>
                  <a:pt x="3529571" y="304774"/>
                </a:lnTo>
                <a:close/>
              </a:path>
              <a:path w="3554095" h="329565">
                <a:moveTo>
                  <a:pt x="3529571" y="12179"/>
                </a:moveTo>
                <a:lnTo>
                  <a:pt x="3529571" y="316979"/>
                </a:lnTo>
                <a:lnTo>
                  <a:pt x="3541763" y="304774"/>
                </a:lnTo>
                <a:lnTo>
                  <a:pt x="3553955" y="304774"/>
                </a:lnTo>
                <a:lnTo>
                  <a:pt x="3553955" y="24371"/>
                </a:lnTo>
                <a:lnTo>
                  <a:pt x="3541763" y="24371"/>
                </a:lnTo>
                <a:lnTo>
                  <a:pt x="3529571" y="12179"/>
                </a:lnTo>
                <a:close/>
              </a:path>
              <a:path w="3554095" h="329565">
                <a:moveTo>
                  <a:pt x="3553955" y="304774"/>
                </a:moveTo>
                <a:lnTo>
                  <a:pt x="3541763" y="304774"/>
                </a:lnTo>
                <a:lnTo>
                  <a:pt x="3529571" y="316979"/>
                </a:lnTo>
                <a:lnTo>
                  <a:pt x="3553955" y="316979"/>
                </a:lnTo>
                <a:lnTo>
                  <a:pt x="3553955" y="304774"/>
                </a:lnTo>
                <a:close/>
              </a:path>
              <a:path w="3554095" h="329565">
                <a:moveTo>
                  <a:pt x="24371" y="12179"/>
                </a:moveTo>
                <a:lnTo>
                  <a:pt x="12179" y="24371"/>
                </a:lnTo>
                <a:lnTo>
                  <a:pt x="24371" y="24371"/>
                </a:lnTo>
                <a:lnTo>
                  <a:pt x="24371" y="12179"/>
                </a:lnTo>
                <a:close/>
              </a:path>
              <a:path w="3554095" h="329565">
                <a:moveTo>
                  <a:pt x="3529571" y="12179"/>
                </a:moveTo>
                <a:lnTo>
                  <a:pt x="24371" y="12179"/>
                </a:lnTo>
                <a:lnTo>
                  <a:pt x="24371" y="24371"/>
                </a:lnTo>
                <a:lnTo>
                  <a:pt x="3529571" y="24371"/>
                </a:lnTo>
                <a:lnTo>
                  <a:pt x="3529571" y="12179"/>
                </a:lnTo>
                <a:close/>
              </a:path>
              <a:path w="3554095" h="329565">
                <a:moveTo>
                  <a:pt x="3553955" y="12179"/>
                </a:moveTo>
                <a:lnTo>
                  <a:pt x="3529571" y="12179"/>
                </a:lnTo>
                <a:lnTo>
                  <a:pt x="3541763" y="24371"/>
                </a:lnTo>
                <a:lnTo>
                  <a:pt x="3553955" y="24371"/>
                </a:lnTo>
                <a:lnTo>
                  <a:pt x="3553955" y="12179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88963" y="6293611"/>
            <a:ext cx="3529965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42875">
              <a:lnSpc>
                <a:spcPct val="100000"/>
              </a:lnSpc>
              <a:spcBef>
                <a:spcPts val="135"/>
              </a:spcBef>
            </a:pPr>
            <a:r>
              <a:rPr sz="1450" b="1" spc="5" dirty="0">
                <a:solidFill>
                  <a:srgbClr val="282828"/>
                </a:solidFill>
                <a:latin typeface="Arial"/>
                <a:cs typeface="Arial"/>
              </a:rPr>
              <a:t>34 </a:t>
            </a:r>
            <a:r>
              <a:rPr sz="1450" b="1" spc="0" dirty="0">
                <a:solidFill>
                  <a:srgbClr val="282828"/>
                </a:solidFill>
                <a:latin typeface="Arial"/>
                <a:cs typeface="Arial"/>
              </a:rPr>
              <a:t>feet </a:t>
            </a:r>
            <a:r>
              <a:rPr sz="1450" b="1" spc="5" dirty="0">
                <a:solidFill>
                  <a:srgbClr val="282828"/>
                </a:solidFill>
                <a:latin typeface="Arial"/>
                <a:cs typeface="Arial"/>
              </a:rPr>
              <a:t>of change </a:t>
            </a:r>
            <a:r>
              <a:rPr sz="1450" b="1" spc="0" dirty="0">
                <a:solidFill>
                  <a:srgbClr val="282828"/>
                </a:solidFill>
                <a:latin typeface="Arial"/>
                <a:cs typeface="Arial"/>
              </a:rPr>
              <a:t>over </a:t>
            </a:r>
            <a:r>
              <a:rPr sz="1450" b="1" spc="5" dirty="0">
                <a:solidFill>
                  <a:srgbClr val="282828"/>
                </a:solidFill>
                <a:latin typeface="Arial"/>
                <a:cs typeface="Arial"/>
              </a:rPr>
              <a:t>1/8</a:t>
            </a:r>
            <a:r>
              <a:rPr sz="1425" b="1" spc="7" baseline="26315" dirty="0">
                <a:solidFill>
                  <a:srgbClr val="282828"/>
                </a:solidFill>
                <a:latin typeface="Arial"/>
                <a:cs typeface="Arial"/>
              </a:rPr>
              <a:t>th </a:t>
            </a:r>
            <a:r>
              <a:rPr sz="1450" b="1" spc="10" dirty="0">
                <a:solidFill>
                  <a:srgbClr val="282828"/>
                </a:solidFill>
                <a:latin typeface="Arial"/>
                <a:cs typeface="Arial"/>
              </a:rPr>
              <a:t>of </a:t>
            </a:r>
            <a:r>
              <a:rPr sz="1450" b="1" spc="15" dirty="0">
                <a:solidFill>
                  <a:srgbClr val="282828"/>
                </a:solidFill>
                <a:latin typeface="Arial"/>
                <a:cs typeface="Arial"/>
              </a:rPr>
              <a:t>a</a:t>
            </a:r>
            <a:r>
              <a:rPr sz="1450" b="1" spc="-10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1450" b="1" spc="5" dirty="0">
                <a:solidFill>
                  <a:srgbClr val="282828"/>
                </a:solidFill>
                <a:latin typeface="Arial"/>
                <a:cs typeface="Arial"/>
              </a:rPr>
              <a:t>mile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24711"/>
            <a:ext cx="4809731" cy="5090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013959" y="1249692"/>
            <a:ext cx="5044427" cy="4965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53439" y="6227076"/>
            <a:ext cx="3103245" cy="329565"/>
          </a:xfrm>
          <a:custGeom>
            <a:avLst/>
            <a:gdLst/>
            <a:ahLst/>
            <a:cxnLst/>
            <a:rect l="l" t="t" r="r" b="b"/>
            <a:pathLst>
              <a:path w="3103245" h="329565">
                <a:moveTo>
                  <a:pt x="3099803" y="0"/>
                </a:moveTo>
                <a:lnTo>
                  <a:pt x="6083" y="0"/>
                </a:lnTo>
                <a:lnTo>
                  <a:pt x="0" y="6083"/>
                </a:lnTo>
                <a:lnTo>
                  <a:pt x="0" y="323075"/>
                </a:lnTo>
                <a:lnTo>
                  <a:pt x="6083" y="329171"/>
                </a:lnTo>
                <a:lnTo>
                  <a:pt x="3099803" y="329171"/>
                </a:lnTo>
                <a:lnTo>
                  <a:pt x="3102851" y="323075"/>
                </a:lnTo>
                <a:lnTo>
                  <a:pt x="3102851" y="316979"/>
                </a:lnTo>
                <a:lnTo>
                  <a:pt x="24384" y="316979"/>
                </a:lnTo>
                <a:lnTo>
                  <a:pt x="12179" y="304774"/>
                </a:lnTo>
                <a:lnTo>
                  <a:pt x="24384" y="304774"/>
                </a:lnTo>
                <a:lnTo>
                  <a:pt x="24384" y="24371"/>
                </a:lnTo>
                <a:lnTo>
                  <a:pt x="12179" y="24371"/>
                </a:lnTo>
                <a:lnTo>
                  <a:pt x="24384" y="12179"/>
                </a:lnTo>
                <a:lnTo>
                  <a:pt x="3102851" y="12179"/>
                </a:lnTo>
                <a:lnTo>
                  <a:pt x="3102851" y="6083"/>
                </a:lnTo>
                <a:lnTo>
                  <a:pt x="3099803" y="0"/>
                </a:lnTo>
                <a:close/>
              </a:path>
              <a:path w="3103245" h="329565">
                <a:moveTo>
                  <a:pt x="24384" y="304774"/>
                </a:moveTo>
                <a:lnTo>
                  <a:pt x="12179" y="304774"/>
                </a:lnTo>
                <a:lnTo>
                  <a:pt x="24384" y="316979"/>
                </a:lnTo>
                <a:lnTo>
                  <a:pt x="24384" y="304774"/>
                </a:lnTo>
                <a:close/>
              </a:path>
              <a:path w="3103245" h="329565">
                <a:moveTo>
                  <a:pt x="3081515" y="304774"/>
                </a:moveTo>
                <a:lnTo>
                  <a:pt x="24384" y="304774"/>
                </a:lnTo>
                <a:lnTo>
                  <a:pt x="24384" y="316979"/>
                </a:lnTo>
                <a:lnTo>
                  <a:pt x="3081515" y="316979"/>
                </a:lnTo>
                <a:lnTo>
                  <a:pt x="3081515" y="304774"/>
                </a:lnTo>
                <a:close/>
              </a:path>
              <a:path w="3103245" h="329565">
                <a:moveTo>
                  <a:pt x="3081515" y="12179"/>
                </a:moveTo>
                <a:lnTo>
                  <a:pt x="3081515" y="316979"/>
                </a:lnTo>
                <a:lnTo>
                  <a:pt x="3093720" y="304774"/>
                </a:lnTo>
                <a:lnTo>
                  <a:pt x="3102851" y="304774"/>
                </a:lnTo>
                <a:lnTo>
                  <a:pt x="3102851" y="24371"/>
                </a:lnTo>
                <a:lnTo>
                  <a:pt x="3093720" y="24371"/>
                </a:lnTo>
                <a:lnTo>
                  <a:pt x="3081515" y="12179"/>
                </a:lnTo>
                <a:close/>
              </a:path>
              <a:path w="3103245" h="329565">
                <a:moveTo>
                  <a:pt x="3102851" y="304774"/>
                </a:moveTo>
                <a:lnTo>
                  <a:pt x="3093720" y="304774"/>
                </a:lnTo>
                <a:lnTo>
                  <a:pt x="3081515" y="316979"/>
                </a:lnTo>
                <a:lnTo>
                  <a:pt x="3102851" y="316979"/>
                </a:lnTo>
                <a:lnTo>
                  <a:pt x="3102851" y="304774"/>
                </a:lnTo>
                <a:close/>
              </a:path>
              <a:path w="3103245" h="329565">
                <a:moveTo>
                  <a:pt x="24384" y="12179"/>
                </a:moveTo>
                <a:lnTo>
                  <a:pt x="12179" y="24371"/>
                </a:lnTo>
                <a:lnTo>
                  <a:pt x="24384" y="24371"/>
                </a:lnTo>
                <a:lnTo>
                  <a:pt x="24384" y="12179"/>
                </a:lnTo>
                <a:close/>
              </a:path>
              <a:path w="3103245" h="329565">
                <a:moveTo>
                  <a:pt x="3081515" y="12179"/>
                </a:moveTo>
                <a:lnTo>
                  <a:pt x="24384" y="12179"/>
                </a:lnTo>
                <a:lnTo>
                  <a:pt x="24384" y="24371"/>
                </a:lnTo>
                <a:lnTo>
                  <a:pt x="3081515" y="24371"/>
                </a:lnTo>
                <a:lnTo>
                  <a:pt x="3081515" y="12179"/>
                </a:lnTo>
                <a:close/>
              </a:path>
              <a:path w="3103245" h="329565">
                <a:moveTo>
                  <a:pt x="3102851" y="12179"/>
                </a:moveTo>
                <a:lnTo>
                  <a:pt x="3081515" y="12179"/>
                </a:lnTo>
                <a:lnTo>
                  <a:pt x="3093720" y="24371"/>
                </a:lnTo>
                <a:lnTo>
                  <a:pt x="3102851" y="24371"/>
                </a:lnTo>
                <a:lnTo>
                  <a:pt x="3102851" y="12179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44359" y="6257048"/>
            <a:ext cx="2924810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5" dirty="0">
                <a:solidFill>
                  <a:srgbClr val="282828"/>
                </a:solidFill>
                <a:latin typeface="Arial"/>
                <a:cs typeface="Arial"/>
              </a:rPr>
              <a:t>7</a:t>
            </a:r>
            <a:r>
              <a:rPr sz="1425" b="1" spc="7" baseline="26315" dirty="0">
                <a:solidFill>
                  <a:srgbClr val="282828"/>
                </a:solidFill>
                <a:latin typeface="Arial"/>
                <a:cs typeface="Arial"/>
              </a:rPr>
              <a:t>th </a:t>
            </a:r>
            <a:r>
              <a:rPr sz="1450" b="1" spc="-25" dirty="0">
                <a:solidFill>
                  <a:srgbClr val="282828"/>
                </a:solidFill>
                <a:latin typeface="Arial"/>
                <a:cs typeface="Arial"/>
              </a:rPr>
              <a:t>Ave </a:t>
            </a:r>
            <a:r>
              <a:rPr sz="1450" b="1" spc="10" dirty="0">
                <a:solidFill>
                  <a:srgbClr val="282828"/>
                </a:solidFill>
                <a:latin typeface="Arial"/>
                <a:cs typeface="Arial"/>
              </a:rPr>
              <a:t>approaching Gadsden</a:t>
            </a:r>
            <a:r>
              <a:rPr sz="1450" b="1" spc="-60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1450" b="1" spc="10" dirty="0">
                <a:solidFill>
                  <a:srgbClr val="282828"/>
                </a:solidFill>
                <a:latin typeface="Arial"/>
                <a:cs typeface="Arial"/>
              </a:rPr>
              <a:t>St</a:t>
            </a:r>
            <a:endParaRPr sz="14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870447" y="6239255"/>
            <a:ext cx="3435350" cy="304800"/>
          </a:xfrm>
          <a:custGeom>
            <a:avLst/>
            <a:gdLst/>
            <a:ahLst/>
            <a:cxnLst/>
            <a:rect l="l" t="t" r="r" b="b"/>
            <a:pathLst>
              <a:path w="3435350" h="304800">
                <a:moveTo>
                  <a:pt x="0" y="304800"/>
                </a:moveTo>
                <a:lnTo>
                  <a:pt x="3435096" y="304800"/>
                </a:lnTo>
                <a:lnTo>
                  <a:pt x="3435096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858243" y="6227076"/>
            <a:ext cx="3459479" cy="329565"/>
          </a:xfrm>
          <a:custGeom>
            <a:avLst/>
            <a:gdLst/>
            <a:ahLst/>
            <a:cxnLst/>
            <a:rect l="l" t="t" r="r" b="b"/>
            <a:pathLst>
              <a:path w="3459479" h="329565">
                <a:moveTo>
                  <a:pt x="3453371" y="0"/>
                </a:moveTo>
                <a:lnTo>
                  <a:pt x="6096" y="0"/>
                </a:lnTo>
                <a:lnTo>
                  <a:pt x="0" y="6083"/>
                </a:lnTo>
                <a:lnTo>
                  <a:pt x="0" y="323075"/>
                </a:lnTo>
                <a:lnTo>
                  <a:pt x="6096" y="329171"/>
                </a:lnTo>
                <a:lnTo>
                  <a:pt x="3453371" y="329171"/>
                </a:lnTo>
                <a:lnTo>
                  <a:pt x="3459467" y="323075"/>
                </a:lnTo>
                <a:lnTo>
                  <a:pt x="3459467" y="316979"/>
                </a:lnTo>
                <a:lnTo>
                  <a:pt x="24384" y="316979"/>
                </a:lnTo>
                <a:lnTo>
                  <a:pt x="12192" y="304774"/>
                </a:lnTo>
                <a:lnTo>
                  <a:pt x="24384" y="304774"/>
                </a:lnTo>
                <a:lnTo>
                  <a:pt x="24384" y="24371"/>
                </a:lnTo>
                <a:lnTo>
                  <a:pt x="12191" y="24371"/>
                </a:lnTo>
                <a:lnTo>
                  <a:pt x="24384" y="12179"/>
                </a:lnTo>
                <a:lnTo>
                  <a:pt x="3459467" y="12179"/>
                </a:lnTo>
                <a:lnTo>
                  <a:pt x="3459467" y="6083"/>
                </a:lnTo>
                <a:lnTo>
                  <a:pt x="3453371" y="0"/>
                </a:lnTo>
                <a:close/>
              </a:path>
              <a:path w="3459479" h="329565">
                <a:moveTo>
                  <a:pt x="24384" y="304774"/>
                </a:moveTo>
                <a:lnTo>
                  <a:pt x="12192" y="304774"/>
                </a:lnTo>
                <a:lnTo>
                  <a:pt x="24384" y="316979"/>
                </a:lnTo>
                <a:lnTo>
                  <a:pt x="24384" y="304774"/>
                </a:lnTo>
                <a:close/>
              </a:path>
              <a:path w="3459479" h="329565">
                <a:moveTo>
                  <a:pt x="3435096" y="304774"/>
                </a:moveTo>
                <a:lnTo>
                  <a:pt x="24384" y="304774"/>
                </a:lnTo>
                <a:lnTo>
                  <a:pt x="24384" y="316979"/>
                </a:lnTo>
                <a:lnTo>
                  <a:pt x="3435096" y="316979"/>
                </a:lnTo>
                <a:lnTo>
                  <a:pt x="3435096" y="304774"/>
                </a:lnTo>
                <a:close/>
              </a:path>
              <a:path w="3459479" h="329565">
                <a:moveTo>
                  <a:pt x="3435096" y="12179"/>
                </a:moveTo>
                <a:lnTo>
                  <a:pt x="3435096" y="316979"/>
                </a:lnTo>
                <a:lnTo>
                  <a:pt x="3447288" y="304774"/>
                </a:lnTo>
                <a:lnTo>
                  <a:pt x="3459467" y="304774"/>
                </a:lnTo>
                <a:lnTo>
                  <a:pt x="3459467" y="24371"/>
                </a:lnTo>
                <a:lnTo>
                  <a:pt x="3447288" y="24371"/>
                </a:lnTo>
                <a:lnTo>
                  <a:pt x="3435096" y="12179"/>
                </a:lnTo>
                <a:close/>
              </a:path>
              <a:path w="3459479" h="329565">
                <a:moveTo>
                  <a:pt x="3459467" y="304774"/>
                </a:moveTo>
                <a:lnTo>
                  <a:pt x="3447288" y="304774"/>
                </a:lnTo>
                <a:lnTo>
                  <a:pt x="3435096" y="316979"/>
                </a:lnTo>
                <a:lnTo>
                  <a:pt x="3459467" y="316979"/>
                </a:lnTo>
                <a:lnTo>
                  <a:pt x="3459467" y="304774"/>
                </a:lnTo>
                <a:close/>
              </a:path>
              <a:path w="3459479" h="329565">
                <a:moveTo>
                  <a:pt x="24384" y="12179"/>
                </a:moveTo>
                <a:lnTo>
                  <a:pt x="12191" y="24371"/>
                </a:lnTo>
                <a:lnTo>
                  <a:pt x="24384" y="24371"/>
                </a:lnTo>
                <a:lnTo>
                  <a:pt x="24384" y="12179"/>
                </a:lnTo>
                <a:close/>
              </a:path>
              <a:path w="3459479" h="329565">
                <a:moveTo>
                  <a:pt x="3435096" y="12179"/>
                </a:moveTo>
                <a:lnTo>
                  <a:pt x="24384" y="12179"/>
                </a:lnTo>
                <a:lnTo>
                  <a:pt x="24384" y="24371"/>
                </a:lnTo>
                <a:lnTo>
                  <a:pt x="3435096" y="24371"/>
                </a:lnTo>
                <a:lnTo>
                  <a:pt x="3435096" y="12179"/>
                </a:lnTo>
                <a:close/>
              </a:path>
              <a:path w="3459479" h="329565">
                <a:moveTo>
                  <a:pt x="3459467" y="12179"/>
                </a:moveTo>
                <a:lnTo>
                  <a:pt x="3435096" y="12179"/>
                </a:lnTo>
                <a:lnTo>
                  <a:pt x="3447288" y="24371"/>
                </a:lnTo>
                <a:lnTo>
                  <a:pt x="3459467" y="24371"/>
                </a:lnTo>
                <a:lnTo>
                  <a:pt x="3459467" y="12179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955284" y="6257048"/>
            <a:ext cx="3268979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5" dirty="0">
                <a:solidFill>
                  <a:srgbClr val="282828"/>
                </a:solidFill>
                <a:latin typeface="Arial"/>
                <a:cs typeface="Arial"/>
              </a:rPr>
              <a:t>7</a:t>
            </a:r>
            <a:r>
              <a:rPr sz="1425" b="1" spc="7" baseline="26315" dirty="0">
                <a:solidFill>
                  <a:srgbClr val="282828"/>
                </a:solidFill>
                <a:latin typeface="Arial"/>
                <a:cs typeface="Arial"/>
              </a:rPr>
              <a:t>th </a:t>
            </a:r>
            <a:r>
              <a:rPr sz="1450" b="1" spc="-25" dirty="0">
                <a:solidFill>
                  <a:srgbClr val="282828"/>
                </a:solidFill>
                <a:latin typeface="Arial"/>
                <a:cs typeface="Arial"/>
              </a:rPr>
              <a:t>Ave </a:t>
            </a:r>
            <a:r>
              <a:rPr sz="1450" b="1" spc="10" dirty="0">
                <a:solidFill>
                  <a:srgbClr val="282828"/>
                </a:solidFill>
                <a:latin typeface="Arial"/>
                <a:cs typeface="Arial"/>
              </a:rPr>
              <a:t>approaching </a:t>
            </a:r>
            <a:r>
              <a:rPr sz="1450" b="1" spc="5" dirty="0">
                <a:solidFill>
                  <a:srgbClr val="282828"/>
                </a:solidFill>
                <a:latin typeface="Arial"/>
                <a:cs typeface="Arial"/>
              </a:rPr>
              <a:t>Thomasville</a:t>
            </a:r>
            <a:r>
              <a:rPr sz="1450" b="1" spc="-55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1450" b="1" spc="25" dirty="0">
                <a:solidFill>
                  <a:srgbClr val="282828"/>
                </a:solidFill>
                <a:latin typeface="Arial"/>
                <a:cs typeface="Arial"/>
              </a:rPr>
              <a:t>Rd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6381" y="2327577"/>
            <a:ext cx="9199880" cy="386016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295910" indent="-283210">
              <a:lnSpc>
                <a:spcPct val="100000"/>
              </a:lnSpc>
              <a:spcBef>
                <a:spcPts val="425"/>
              </a:spcBef>
              <a:buChar char="•"/>
              <a:tabLst>
                <a:tab pos="295275" algn="l"/>
                <a:tab pos="295910" algn="l"/>
              </a:tabLst>
            </a:pP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Beard St and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North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Gadsden St</a:t>
            </a:r>
            <a:r>
              <a:rPr sz="2100" spc="434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Realignment</a:t>
            </a:r>
            <a:endParaRPr sz="2100">
              <a:latin typeface="Arial"/>
              <a:cs typeface="Arial"/>
            </a:endParaRPr>
          </a:p>
          <a:p>
            <a:pPr marL="295910" indent="-283210">
              <a:lnSpc>
                <a:spcPct val="100000"/>
              </a:lnSpc>
              <a:spcBef>
                <a:spcPts val="340"/>
              </a:spcBef>
              <a:buChar char="•"/>
              <a:tabLst>
                <a:tab pos="295275" algn="l"/>
                <a:tab pos="295910" algn="l"/>
              </a:tabLst>
            </a:pPr>
            <a:r>
              <a:rPr sz="2100" dirty="0">
                <a:solidFill>
                  <a:srgbClr val="BEBEBE"/>
                </a:solidFill>
                <a:latin typeface="Arial"/>
                <a:cs typeface="Arial"/>
              </a:rPr>
              <a:t>Sidewalk</a:t>
            </a:r>
            <a:r>
              <a:rPr sz="2100" spc="155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Connectivity</a:t>
            </a:r>
            <a:endParaRPr sz="2100">
              <a:latin typeface="Arial"/>
              <a:cs typeface="Arial"/>
            </a:endParaRPr>
          </a:p>
          <a:p>
            <a:pPr marL="295910" indent="-283210">
              <a:lnSpc>
                <a:spcPct val="100000"/>
              </a:lnSpc>
              <a:spcBef>
                <a:spcPts val="310"/>
              </a:spcBef>
              <a:buChar char="•"/>
              <a:tabLst>
                <a:tab pos="295275" algn="l"/>
                <a:tab pos="295910" algn="l"/>
              </a:tabLst>
            </a:pP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North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Gadsden St corridor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improvements </a:t>
            </a:r>
            <a:r>
              <a:rPr sz="2100" spc="10" dirty="0">
                <a:solidFill>
                  <a:srgbClr val="BEBEBE"/>
                </a:solidFill>
                <a:latin typeface="Arial"/>
                <a:cs typeface="Arial"/>
              </a:rPr>
              <a:t>from </a:t>
            </a:r>
            <a:r>
              <a:rPr sz="2100" spc="-5" dirty="0">
                <a:solidFill>
                  <a:srgbClr val="BEBEBE"/>
                </a:solidFill>
                <a:latin typeface="Arial"/>
                <a:cs typeface="Arial"/>
              </a:rPr>
              <a:t>6</a:t>
            </a:r>
            <a:r>
              <a:rPr sz="2175" spc="-7" baseline="24904" dirty="0">
                <a:solidFill>
                  <a:srgbClr val="BEBEBE"/>
                </a:solidFill>
                <a:latin typeface="Arial"/>
                <a:cs typeface="Arial"/>
              </a:rPr>
              <a:t>th </a:t>
            </a:r>
            <a:r>
              <a:rPr sz="2100" spc="-5" dirty="0">
                <a:solidFill>
                  <a:srgbClr val="BEBEBE"/>
                </a:solidFill>
                <a:latin typeface="Arial"/>
                <a:cs typeface="Arial"/>
              </a:rPr>
              <a:t>Ave </a:t>
            </a:r>
            <a:r>
              <a:rPr sz="2100" spc="25" dirty="0">
                <a:solidFill>
                  <a:srgbClr val="BEBEBE"/>
                </a:solidFill>
                <a:latin typeface="Arial"/>
                <a:cs typeface="Arial"/>
              </a:rPr>
              <a:t>to</a:t>
            </a:r>
            <a:r>
              <a:rPr sz="2100" spc="100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Thomasville </a:t>
            </a:r>
            <a:r>
              <a:rPr sz="2100" spc="25" dirty="0">
                <a:solidFill>
                  <a:srgbClr val="BEBEBE"/>
                </a:solidFill>
                <a:latin typeface="Arial"/>
                <a:cs typeface="Arial"/>
              </a:rPr>
              <a:t>Rd</a:t>
            </a:r>
            <a:endParaRPr sz="2100">
              <a:latin typeface="Arial"/>
              <a:cs typeface="Arial"/>
            </a:endParaRPr>
          </a:p>
          <a:p>
            <a:pPr marL="295275" indent="-282575">
              <a:lnSpc>
                <a:spcPct val="100000"/>
              </a:lnSpc>
              <a:spcBef>
                <a:spcPts val="310"/>
              </a:spcBef>
              <a:buChar char="•"/>
              <a:tabLst>
                <a:tab pos="295275" algn="l"/>
                <a:tab pos="295910" algn="l"/>
              </a:tabLst>
            </a:pPr>
            <a:r>
              <a:rPr sz="2100" spc="10" dirty="0">
                <a:solidFill>
                  <a:srgbClr val="BEBEBE"/>
                </a:solidFill>
                <a:latin typeface="Arial"/>
                <a:cs typeface="Arial"/>
              </a:rPr>
              <a:t>Placemaking/Complete</a:t>
            </a:r>
            <a:r>
              <a:rPr sz="2100" spc="110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Street</a:t>
            </a:r>
            <a:endParaRPr sz="2100">
              <a:latin typeface="Arial"/>
              <a:cs typeface="Arial"/>
            </a:endParaRPr>
          </a:p>
          <a:p>
            <a:pPr marL="295275" indent="-282575">
              <a:lnSpc>
                <a:spcPct val="100000"/>
              </a:lnSpc>
              <a:spcBef>
                <a:spcPts val="315"/>
              </a:spcBef>
              <a:buChar char="•"/>
              <a:tabLst>
                <a:tab pos="295275" algn="l"/>
                <a:tab pos="295910" algn="l"/>
              </a:tabLst>
            </a:pP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One way southbound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of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Thomasville </a:t>
            </a:r>
            <a:r>
              <a:rPr sz="2100" spc="10" dirty="0">
                <a:solidFill>
                  <a:srgbClr val="BEBEBE"/>
                </a:solidFill>
                <a:latin typeface="Arial"/>
                <a:cs typeface="Arial"/>
              </a:rPr>
              <a:t>Rd from </a:t>
            </a:r>
            <a:r>
              <a:rPr sz="2100" spc="25" dirty="0">
                <a:solidFill>
                  <a:srgbClr val="BEBEBE"/>
                </a:solidFill>
                <a:latin typeface="Arial"/>
                <a:cs typeface="Arial"/>
              </a:rPr>
              <a:t>N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Gadsden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St to Monroe</a:t>
            </a:r>
            <a:r>
              <a:rPr sz="2100" spc="90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BEBEBE"/>
                </a:solidFill>
                <a:latin typeface="Arial"/>
                <a:cs typeface="Arial"/>
              </a:rPr>
              <a:t>St</a:t>
            </a:r>
            <a:endParaRPr sz="2100">
              <a:latin typeface="Arial"/>
              <a:cs typeface="Arial"/>
            </a:endParaRPr>
          </a:p>
          <a:p>
            <a:pPr marL="295275" indent="-282575">
              <a:lnSpc>
                <a:spcPct val="100000"/>
              </a:lnSpc>
              <a:spcBef>
                <a:spcPts val="310"/>
              </a:spcBef>
              <a:buChar char="•"/>
              <a:tabLst>
                <a:tab pos="295275" algn="l"/>
                <a:tab pos="295910" algn="l"/>
              </a:tabLst>
            </a:pP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One way southbound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of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Thomasville </a:t>
            </a:r>
            <a:r>
              <a:rPr sz="2100" spc="10" dirty="0">
                <a:solidFill>
                  <a:srgbClr val="BEBEBE"/>
                </a:solidFill>
                <a:latin typeface="Arial"/>
                <a:cs typeface="Arial"/>
              </a:rPr>
              <a:t>Rd from </a:t>
            </a:r>
            <a:r>
              <a:rPr sz="2100" spc="25" dirty="0">
                <a:solidFill>
                  <a:srgbClr val="BEBEBE"/>
                </a:solidFill>
                <a:latin typeface="Arial"/>
                <a:cs typeface="Arial"/>
              </a:rPr>
              <a:t>N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Gadsden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St</a:t>
            </a:r>
            <a:r>
              <a:rPr sz="2100" spc="55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to 6</a:t>
            </a:r>
            <a:r>
              <a:rPr sz="2175" spc="0" baseline="24904" dirty="0">
                <a:solidFill>
                  <a:srgbClr val="BEBEBE"/>
                </a:solidFill>
                <a:latin typeface="Arial"/>
                <a:cs typeface="Arial"/>
              </a:rPr>
              <a:t>th </a:t>
            </a:r>
            <a:r>
              <a:rPr sz="2100" dirty="0">
                <a:solidFill>
                  <a:srgbClr val="BEBEBE"/>
                </a:solidFill>
                <a:latin typeface="Arial"/>
                <a:cs typeface="Arial"/>
              </a:rPr>
              <a:t>Ave</a:t>
            </a:r>
            <a:endParaRPr sz="2100">
              <a:latin typeface="Arial"/>
              <a:cs typeface="Arial"/>
            </a:endParaRPr>
          </a:p>
          <a:p>
            <a:pPr marL="295910" marR="172720" indent="-283210">
              <a:lnSpc>
                <a:spcPts val="2300"/>
              </a:lnSpc>
              <a:spcBef>
                <a:spcPts val="595"/>
              </a:spcBef>
              <a:buChar char="•"/>
              <a:tabLst>
                <a:tab pos="295275" algn="l"/>
                <a:tab pos="295910" algn="l"/>
              </a:tabLst>
            </a:pP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Thomasville,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Meridian and </a:t>
            </a:r>
            <a:r>
              <a:rPr sz="2100" spc="25" dirty="0">
                <a:solidFill>
                  <a:srgbClr val="BEBEBE"/>
                </a:solidFill>
                <a:latin typeface="Arial"/>
                <a:cs typeface="Arial"/>
              </a:rPr>
              <a:t>N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Gadsden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Roundabout (includes all existing  movements)</a:t>
            </a:r>
            <a:endParaRPr sz="2100">
              <a:latin typeface="Arial"/>
              <a:cs typeface="Arial"/>
            </a:endParaRPr>
          </a:p>
          <a:p>
            <a:pPr marL="295910" marR="680720" indent="-283210">
              <a:lnSpc>
                <a:spcPts val="2300"/>
              </a:lnSpc>
              <a:spcBef>
                <a:spcPts val="560"/>
              </a:spcBef>
              <a:buChar char="•"/>
              <a:tabLst>
                <a:tab pos="295275" algn="l"/>
                <a:tab pos="295910" algn="l"/>
              </a:tabLst>
            </a:pP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Thomasville, Meridian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and </a:t>
            </a:r>
            <a:r>
              <a:rPr sz="2100" spc="25" dirty="0">
                <a:solidFill>
                  <a:srgbClr val="BEBEBE"/>
                </a:solidFill>
                <a:latin typeface="Arial"/>
                <a:cs typeface="Arial"/>
              </a:rPr>
              <a:t>N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Gadsden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Roundabout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(No </a:t>
            </a:r>
            <a:r>
              <a:rPr sz="2100" spc="5" dirty="0">
                <a:solidFill>
                  <a:srgbClr val="BEBEBE"/>
                </a:solidFill>
                <a:latin typeface="Arial"/>
                <a:cs typeface="Arial"/>
              </a:rPr>
              <a:t>Gadsden </a:t>
            </a:r>
            <a:r>
              <a:rPr sz="2100" spc="-5" dirty="0">
                <a:solidFill>
                  <a:srgbClr val="BEBEBE"/>
                </a:solidFill>
                <a:latin typeface="Arial"/>
                <a:cs typeface="Arial"/>
              </a:rPr>
              <a:t>to 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Meridian</a:t>
            </a:r>
            <a:r>
              <a:rPr sz="2100" spc="110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2100" spc="0" dirty="0">
                <a:solidFill>
                  <a:srgbClr val="BEBEBE"/>
                </a:solidFill>
                <a:latin typeface="Arial"/>
                <a:cs typeface="Arial"/>
              </a:rPr>
              <a:t>movement)</a:t>
            </a:r>
            <a:endParaRPr sz="2100">
              <a:latin typeface="Arial"/>
              <a:cs typeface="Arial"/>
            </a:endParaRPr>
          </a:p>
          <a:p>
            <a:pPr marL="295910" indent="-283210">
              <a:lnSpc>
                <a:spcPct val="100000"/>
              </a:lnSpc>
              <a:spcBef>
                <a:spcPts val="280"/>
              </a:spcBef>
              <a:buChar char="•"/>
              <a:tabLst>
                <a:tab pos="295910" algn="l"/>
                <a:tab pos="296545" algn="l"/>
              </a:tabLst>
            </a:pPr>
            <a:r>
              <a:rPr sz="2100" spc="-5" dirty="0">
                <a:solidFill>
                  <a:srgbClr val="282828"/>
                </a:solidFill>
                <a:latin typeface="Arial"/>
                <a:cs typeface="Arial"/>
              </a:rPr>
              <a:t>6</a:t>
            </a:r>
            <a:r>
              <a:rPr sz="2175" spc="-7" baseline="24904" dirty="0">
                <a:solidFill>
                  <a:srgbClr val="282828"/>
                </a:solidFill>
                <a:latin typeface="Arial"/>
                <a:cs typeface="Arial"/>
              </a:rPr>
              <a:t>th </a:t>
            </a:r>
            <a:r>
              <a:rPr sz="2100" spc="0" dirty="0">
                <a:solidFill>
                  <a:srgbClr val="282828"/>
                </a:solidFill>
                <a:latin typeface="Arial"/>
                <a:cs typeface="Arial"/>
              </a:rPr>
              <a:t>and </a:t>
            </a:r>
            <a:r>
              <a:rPr sz="2100" spc="-5" dirty="0">
                <a:solidFill>
                  <a:srgbClr val="282828"/>
                </a:solidFill>
                <a:latin typeface="Arial"/>
                <a:cs typeface="Arial"/>
              </a:rPr>
              <a:t>7</a:t>
            </a:r>
            <a:r>
              <a:rPr sz="2175" spc="-7" baseline="24904" dirty="0">
                <a:solidFill>
                  <a:srgbClr val="282828"/>
                </a:solidFill>
                <a:latin typeface="Arial"/>
                <a:cs typeface="Arial"/>
              </a:rPr>
              <a:t>th </a:t>
            </a:r>
            <a:r>
              <a:rPr sz="2100" spc="-5" dirty="0">
                <a:solidFill>
                  <a:srgbClr val="282828"/>
                </a:solidFill>
                <a:latin typeface="Arial"/>
                <a:cs typeface="Arial"/>
              </a:rPr>
              <a:t>Ave </a:t>
            </a:r>
            <a:r>
              <a:rPr sz="2100" spc="5" dirty="0">
                <a:solidFill>
                  <a:srgbClr val="282828"/>
                </a:solidFill>
                <a:latin typeface="Arial"/>
                <a:cs typeface="Arial"/>
              </a:rPr>
              <a:t>Bi-Directional</a:t>
            </a:r>
            <a:r>
              <a:rPr sz="2100" spc="100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2100" spc="0" dirty="0">
                <a:solidFill>
                  <a:srgbClr val="282828"/>
                </a:solidFill>
                <a:latin typeface="Arial"/>
                <a:cs typeface="Arial"/>
              </a:rPr>
              <a:t>Roadways</a:t>
            </a:r>
            <a:endParaRPr sz="21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476419" y="1283220"/>
            <a:ext cx="1069539" cy="755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69468" y="1596669"/>
            <a:ext cx="4781550" cy="4279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15" dirty="0"/>
              <a:t>Options Being Considered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8875" y="2039124"/>
            <a:ext cx="7918691" cy="42854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476419" y="1283220"/>
            <a:ext cx="1069539" cy="755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5839" y="2039124"/>
            <a:ext cx="8092427" cy="42854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476419" y="1283220"/>
            <a:ext cx="1069539" cy="755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05784" y="3864864"/>
            <a:ext cx="2893060" cy="304800"/>
          </a:xfrm>
          <a:custGeom>
            <a:avLst/>
            <a:gdLst/>
            <a:ahLst/>
            <a:cxnLst/>
            <a:rect l="l" t="t" r="r" b="b"/>
            <a:pathLst>
              <a:path w="2893060" h="304800">
                <a:moveTo>
                  <a:pt x="0" y="304800"/>
                </a:moveTo>
                <a:lnTo>
                  <a:pt x="2892539" y="304800"/>
                </a:lnTo>
                <a:lnTo>
                  <a:pt x="2892539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93579" y="3852684"/>
            <a:ext cx="2917190" cy="329565"/>
          </a:xfrm>
          <a:custGeom>
            <a:avLst/>
            <a:gdLst/>
            <a:ahLst/>
            <a:cxnLst/>
            <a:rect l="l" t="t" r="r" b="b"/>
            <a:pathLst>
              <a:path w="2917190" h="329564">
                <a:moveTo>
                  <a:pt x="2910827" y="0"/>
                </a:moveTo>
                <a:lnTo>
                  <a:pt x="6096" y="0"/>
                </a:lnTo>
                <a:lnTo>
                  <a:pt x="0" y="6083"/>
                </a:lnTo>
                <a:lnTo>
                  <a:pt x="0" y="323075"/>
                </a:lnTo>
                <a:lnTo>
                  <a:pt x="6096" y="329158"/>
                </a:lnTo>
                <a:lnTo>
                  <a:pt x="2910827" y="329158"/>
                </a:lnTo>
                <a:lnTo>
                  <a:pt x="2916936" y="323075"/>
                </a:lnTo>
                <a:lnTo>
                  <a:pt x="2916936" y="316979"/>
                </a:lnTo>
                <a:lnTo>
                  <a:pt x="24384" y="316979"/>
                </a:lnTo>
                <a:lnTo>
                  <a:pt x="12192" y="304787"/>
                </a:lnTo>
                <a:lnTo>
                  <a:pt x="24384" y="304787"/>
                </a:lnTo>
                <a:lnTo>
                  <a:pt x="24384" y="24358"/>
                </a:lnTo>
                <a:lnTo>
                  <a:pt x="12192" y="24358"/>
                </a:lnTo>
                <a:lnTo>
                  <a:pt x="24384" y="12179"/>
                </a:lnTo>
                <a:lnTo>
                  <a:pt x="2916936" y="12179"/>
                </a:lnTo>
                <a:lnTo>
                  <a:pt x="2916936" y="6083"/>
                </a:lnTo>
                <a:lnTo>
                  <a:pt x="2910827" y="0"/>
                </a:lnTo>
                <a:close/>
              </a:path>
              <a:path w="2917190" h="329564">
                <a:moveTo>
                  <a:pt x="24384" y="304787"/>
                </a:moveTo>
                <a:lnTo>
                  <a:pt x="12192" y="304787"/>
                </a:lnTo>
                <a:lnTo>
                  <a:pt x="24384" y="316979"/>
                </a:lnTo>
                <a:lnTo>
                  <a:pt x="24384" y="304787"/>
                </a:lnTo>
                <a:close/>
              </a:path>
              <a:path w="2917190" h="329564">
                <a:moveTo>
                  <a:pt x="2892539" y="304787"/>
                </a:moveTo>
                <a:lnTo>
                  <a:pt x="24384" y="304787"/>
                </a:lnTo>
                <a:lnTo>
                  <a:pt x="24384" y="316979"/>
                </a:lnTo>
                <a:lnTo>
                  <a:pt x="2892539" y="316979"/>
                </a:lnTo>
                <a:lnTo>
                  <a:pt x="2892539" y="304787"/>
                </a:lnTo>
                <a:close/>
              </a:path>
              <a:path w="2917190" h="329564">
                <a:moveTo>
                  <a:pt x="2892539" y="12179"/>
                </a:moveTo>
                <a:lnTo>
                  <a:pt x="2892539" y="316979"/>
                </a:lnTo>
                <a:lnTo>
                  <a:pt x="2904744" y="304787"/>
                </a:lnTo>
                <a:lnTo>
                  <a:pt x="2916936" y="304787"/>
                </a:lnTo>
                <a:lnTo>
                  <a:pt x="2916936" y="24358"/>
                </a:lnTo>
                <a:lnTo>
                  <a:pt x="2904744" y="24358"/>
                </a:lnTo>
                <a:lnTo>
                  <a:pt x="2892539" y="12179"/>
                </a:lnTo>
                <a:close/>
              </a:path>
              <a:path w="2917190" h="329564">
                <a:moveTo>
                  <a:pt x="2916936" y="304787"/>
                </a:moveTo>
                <a:lnTo>
                  <a:pt x="2904744" y="304787"/>
                </a:lnTo>
                <a:lnTo>
                  <a:pt x="2892539" y="316979"/>
                </a:lnTo>
                <a:lnTo>
                  <a:pt x="2916936" y="316979"/>
                </a:lnTo>
                <a:lnTo>
                  <a:pt x="2916936" y="304787"/>
                </a:lnTo>
                <a:close/>
              </a:path>
              <a:path w="2917190" h="329564">
                <a:moveTo>
                  <a:pt x="24384" y="12179"/>
                </a:moveTo>
                <a:lnTo>
                  <a:pt x="12192" y="24358"/>
                </a:lnTo>
                <a:lnTo>
                  <a:pt x="24384" y="24358"/>
                </a:lnTo>
                <a:lnTo>
                  <a:pt x="24384" y="12179"/>
                </a:lnTo>
                <a:close/>
              </a:path>
              <a:path w="2917190" h="329564">
                <a:moveTo>
                  <a:pt x="2892539" y="12179"/>
                </a:moveTo>
                <a:lnTo>
                  <a:pt x="24384" y="12179"/>
                </a:lnTo>
                <a:lnTo>
                  <a:pt x="24384" y="24358"/>
                </a:lnTo>
                <a:lnTo>
                  <a:pt x="2892539" y="24358"/>
                </a:lnTo>
                <a:lnTo>
                  <a:pt x="2892539" y="12179"/>
                </a:lnTo>
                <a:close/>
              </a:path>
              <a:path w="2917190" h="329564">
                <a:moveTo>
                  <a:pt x="2916936" y="12179"/>
                </a:moveTo>
                <a:lnTo>
                  <a:pt x="2892539" y="12179"/>
                </a:lnTo>
                <a:lnTo>
                  <a:pt x="2904744" y="24358"/>
                </a:lnTo>
                <a:lnTo>
                  <a:pt x="2916936" y="24358"/>
                </a:lnTo>
                <a:lnTo>
                  <a:pt x="2916936" y="12179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736327" y="3882656"/>
            <a:ext cx="2634615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5" dirty="0">
                <a:solidFill>
                  <a:srgbClr val="282828"/>
                </a:solidFill>
                <a:latin typeface="Arial"/>
                <a:cs typeface="Arial"/>
              </a:rPr>
              <a:t>Operationally </a:t>
            </a:r>
            <a:r>
              <a:rPr sz="1450" b="1" spc="15" dirty="0">
                <a:solidFill>
                  <a:srgbClr val="282828"/>
                </a:solidFill>
                <a:latin typeface="Arial"/>
                <a:cs typeface="Arial"/>
              </a:rPr>
              <a:t>Does Not </a:t>
            </a:r>
            <a:r>
              <a:rPr sz="1450" b="1" dirty="0">
                <a:solidFill>
                  <a:srgbClr val="282828"/>
                </a:solidFill>
                <a:latin typeface="Arial"/>
                <a:cs typeface="Arial"/>
              </a:rPr>
              <a:t>Work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5533" y="1220360"/>
            <a:ext cx="8436062" cy="53692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5533" y="1220360"/>
            <a:ext cx="8436062" cy="53692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33151" y="1331493"/>
            <a:ext cx="1480185" cy="4279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10" dirty="0"/>
              <a:t>Phase</a:t>
            </a:r>
            <a:r>
              <a:rPr spc="-20" dirty="0"/>
              <a:t> </a:t>
            </a:r>
            <a:r>
              <a:rPr spc="25" dirty="0"/>
              <a:t>2</a:t>
            </a:r>
          </a:p>
        </p:txBody>
      </p:sp>
      <p:sp>
        <p:nvSpPr>
          <p:cNvPr id="3" name="object 3"/>
          <p:cNvSpPr/>
          <p:nvPr/>
        </p:nvSpPr>
        <p:spPr>
          <a:xfrm>
            <a:off x="8476419" y="1283220"/>
            <a:ext cx="1069539" cy="755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2255" y="1748074"/>
            <a:ext cx="8317230" cy="4072254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295910" indent="-283210">
              <a:lnSpc>
                <a:spcPct val="100000"/>
              </a:lnSpc>
              <a:spcBef>
                <a:spcPts val="375"/>
              </a:spcBef>
              <a:buChar char="•"/>
              <a:tabLst>
                <a:tab pos="295275" algn="l"/>
                <a:tab pos="295910" algn="l"/>
              </a:tabLst>
            </a:pPr>
            <a:r>
              <a:rPr sz="2300" spc="-10" dirty="0">
                <a:latin typeface="Arial"/>
                <a:cs typeface="Arial"/>
              </a:rPr>
              <a:t>Public </a:t>
            </a:r>
            <a:r>
              <a:rPr sz="2300" spc="-5" dirty="0">
                <a:latin typeface="Arial"/>
                <a:cs typeface="Arial"/>
              </a:rPr>
              <a:t>and </a:t>
            </a:r>
            <a:r>
              <a:rPr sz="2300" spc="-10" dirty="0">
                <a:latin typeface="Arial"/>
                <a:cs typeface="Arial"/>
              </a:rPr>
              <a:t>Stakeholder</a:t>
            </a:r>
            <a:r>
              <a:rPr sz="2300" spc="215" dirty="0">
                <a:latin typeface="Arial"/>
                <a:cs typeface="Arial"/>
              </a:rPr>
              <a:t> </a:t>
            </a:r>
            <a:r>
              <a:rPr sz="2300" spc="-5" dirty="0">
                <a:latin typeface="Arial"/>
                <a:cs typeface="Arial"/>
              </a:rPr>
              <a:t>Outreach</a:t>
            </a:r>
            <a:endParaRPr sz="2300">
              <a:latin typeface="Arial"/>
              <a:cs typeface="Arial"/>
            </a:endParaRPr>
          </a:p>
          <a:p>
            <a:pPr marL="628015" lvl="1" indent="-237490">
              <a:lnSpc>
                <a:spcPct val="100000"/>
              </a:lnSpc>
              <a:spcBef>
                <a:spcPts val="225"/>
              </a:spcBef>
              <a:buChar char="•"/>
              <a:tabLst>
                <a:tab pos="627380" algn="l"/>
                <a:tab pos="628650" algn="l"/>
              </a:tabLst>
            </a:pPr>
            <a:r>
              <a:rPr sz="2000" spc="-10" dirty="0">
                <a:latin typeface="Arial"/>
                <a:cs typeface="Arial"/>
              </a:rPr>
              <a:t>Midtown Merchants, Surrounding Neighborhoods, and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others</a:t>
            </a:r>
            <a:endParaRPr sz="2000">
              <a:latin typeface="Arial"/>
              <a:cs typeface="Arial"/>
            </a:endParaRPr>
          </a:p>
          <a:p>
            <a:pPr marL="295910" marR="1297940" indent="-283210">
              <a:lnSpc>
                <a:spcPts val="2500"/>
              </a:lnSpc>
              <a:spcBef>
                <a:spcPts val="600"/>
              </a:spcBef>
              <a:buChar char="•"/>
              <a:tabLst>
                <a:tab pos="295275" algn="l"/>
                <a:tab pos="295910" algn="l"/>
              </a:tabLst>
            </a:pPr>
            <a:r>
              <a:rPr sz="2300" spc="-5" dirty="0">
                <a:latin typeface="Arial"/>
                <a:cs typeface="Arial"/>
              </a:rPr>
              <a:t>Refine alternatives evaluation and </a:t>
            </a:r>
            <a:r>
              <a:rPr sz="2300" spc="-10" dirty="0">
                <a:latin typeface="Arial"/>
                <a:cs typeface="Arial"/>
              </a:rPr>
              <a:t>develop </a:t>
            </a:r>
            <a:r>
              <a:rPr sz="2300" spc="-5" dirty="0">
                <a:latin typeface="Arial"/>
                <a:cs typeface="Arial"/>
              </a:rPr>
              <a:t>Midtown  </a:t>
            </a:r>
            <a:r>
              <a:rPr sz="2300" spc="-15" dirty="0">
                <a:latin typeface="Arial"/>
                <a:cs typeface="Arial"/>
              </a:rPr>
              <a:t>Transportation</a:t>
            </a:r>
            <a:r>
              <a:rPr sz="2300" spc="110" dirty="0">
                <a:latin typeface="Arial"/>
                <a:cs typeface="Arial"/>
              </a:rPr>
              <a:t> </a:t>
            </a:r>
            <a:r>
              <a:rPr sz="2300" spc="-10" dirty="0">
                <a:latin typeface="Arial"/>
                <a:cs typeface="Arial"/>
              </a:rPr>
              <a:t>Plan</a:t>
            </a:r>
            <a:endParaRPr sz="2300">
              <a:latin typeface="Arial"/>
              <a:cs typeface="Arial"/>
            </a:endParaRPr>
          </a:p>
          <a:p>
            <a:pPr marL="295910" marR="5080" indent="-283210">
              <a:lnSpc>
                <a:spcPts val="2500"/>
              </a:lnSpc>
              <a:spcBef>
                <a:spcPts val="545"/>
              </a:spcBef>
              <a:buChar char="•"/>
              <a:tabLst>
                <a:tab pos="295275" algn="l"/>
                <a:tab pos="295910" algn="l"/>
              </a:tabLst>
            </a:pPr>
            <a:r>
              <a:rPr sz="2300" spc="-10" dirty="0">
                <a:latin typeface="Arial"/>
                <a:cs typeface="Arial"/>
              </a:rPr>
              <a:t>Evaluations </a:t>
            </a:r>
            <a:r>
              <a:rPr sz="2300" spc="-5" dirty="0">
                <a:latin typeface="Arial"/>
                <a:cs typeface="Arial"/>
              </a:rPr>
              <a:t>specific to </a:t>
            </a:r>
            <a:r>
              <a:rPr sz="2300" spc="-10" dirty="0">
                <a:latin typeface="Arial"/>
                <a:cs typeface="Arial"/>
              </a:rPr>
              <a:t>other </a:t>
            </a:r>
            <a:r>
              <a:rPr sz="2300" spc="-5" dirty="0">
                <a:latin typeface="Arial"/>
                <a:cs typeface="Arial"/>
              </a:rPr>
              <a:t>modes—pedestrian, </a:t>
            </a:r>
            <a:r>
              <a:rPr sz="2300" spc="-10" dirty="0">
                <a:latin typeface="Arial"/>
                <a:cs typeface="Arial"/>
              </a:rPr>
              <a:t>bicycle, and  transit</a:t>
            </a:r>
            <a:r>
              <a:rPr sz="2300" spc="80" dirty="0">
                <a:latin typeface="Arial"/>
                <a:cs typeface="Arial"/>
              </a:rPr>
              <a:t> </a:t>
            </a:r>
            <a:r>
              <a:rPr sz="2300" spc="-10" dirty="0">
                <a:latin typeface="Arial"/>
                <a:cs typeface="Arial"/>
              </a:rPr>
              <a:t>facilities</a:t>
            </a:r>
            <a:endParaRPr sz="2300">
              <a:latin typeface="Arial"/>
              <a:cs typeface="Arial"/>
            </a:endParaRPr>
          </a:p>
          <a:p>
            <a:pPr marL="3176270">
              <a:lnSpc>
                <a:spcPct val="100000"/>
              </a:lnSpc>
              <a:spcBef>
                <a:spcPts val="1435"/>
              </a:spcBef>
            </a:pPr>
            <a:r>
              <a:rPr sz="2600" b="1" spc="10" dirty="0">
                <a:solidFill>
                  <a:srgbClr val="396079"/>
                </a:solidFill>
                <a:latin typeface="Arial Black"/>
                <a:cs typeface="Arial Black"/>
              </a:rPr>
              <a:t>Subsequent</a:t>
            </a:r>
            <a:r>
              <a:rPr sz="2600" b="1" spc="114" dirty="0">
                <a:solidFill>
                  <a:srgbClr val="396079"/>
                </a:solidFill>
                <a:latin typeface="Arial Black"/>
                <a:cs typeface="Arial Black"/>
              </a:rPr>
              <a:t> </a:t>
            </a:r>
            <a:r>
              <a:rPr sz="2600" b="1" spc="10" dirty="0">
                <a:solidFill>
                  <a:srgbClr val="396079"/>
                </a:solidFill>
                <a:latin typeface="Arial Black"/>
                <a:cs typeface="Arial Black"/>
              </a:rPr>
              <a:t>Phases</a:t>
            </a:r>
            <a:endParaRPr sz="2600">
              <a:latin typeface="Arial Black"/>
              <a:cs typeface="Arial Black"/>
            </a:endParaRPr>
          </a:p>
          <a:p>
            <a:pPr marL="295910" indent="-283210">
              <a:lnSpc>
                <a:spcPct val="100000"/>
              </a:lnSpc>
              <a:spcBef>
                <a:spcPts val="1065"/>
              </a:spcBef>
              <a:buChar char="•"/>
              <a:tabLst>
                <a:tab pos="295275" algn="l"/>
                <a:tab pos="296545" algn="l"/>
              </a:tabLst>
            </a:pPr>
            <a:r>
              <a:rPr sz="2300" spc="-10" dirty="0">
                <a:latin typeface="Arial"/>
                <a:cs typeface="Arial"/>
              </a:rPr>
              <a:t>Revise plan </a:t>
            </a:r>
            <a:r>
              <a:rPr sz="2300" spc="-5" dirty="0">
                <a:latin typeface="Arial"/>
                <a:cs typeface="Arial"/>
              </a:rPr>
              <a:t>in </a:t>
            </a:r>
            <a:r>
              <a:rPr sz="2300" spc="-10" dirty="0">
                <a:latin typeface="Arial"/>
                <a:cs typeface="Arial"/>
              </a:rPr>
              <a:t>response </a:t>
            </a:r>
            <a:r>
              <a:rPr sz="2300" spc="5" dirty="0">
                <a:latin typeface="Arial"/>
                <a:cs typeface="Arial"/>
              </a:rPr>
              <a:t>to </a:t>
            </a:r>
            <a:r>
              <a:rPr sz="2300" spc="-10" dirty="0">
                <a:latin typeface="Arial"/>
                <a:cs typeface="Arial"/>
              </a:rPr>
              <a:t>other</a:t>
            </a:r>
            <a:r>
              <a:rPr sz="2300" spc="340" dirty="0">
                <a:latin typeface="Arial"/>
                <a:cs typeface="Arial"/>
              </a:rPr>
              <a:t> </a:t>
            </a:r>
            <a:r>
              <a:rPr sz="2300" spc="-5" dirty="0">
                <a:latin typeface="Arial"/>
                <a:cs typeface="Arial"/>
              </a:rPr>
              <a:t>projects</a:t>
            </a:r>
            <a:endParaRPr sz="2300">
              <a:latin typeface="Arial"/>
              <a:cs typeface="Arial"/>
            </a:endParaRPr>
          </a:p>
          <a:p>
            <a:pPr marL="295910" indent="-283210">
              <a:lnSpc>
                <a:spcPct val="100000"/>
              </a:lnSpc>
              <a:spcBef>
                <a:spcPts val="575"/>
              </a:spcBef>
              <a:buChar char="•"/>
              <a:tabLst>
                <a:tab pos="295910" algn="l"/>
                <a:tab pos="296545" algn="l"/>
              </a:tabLst>
            </a:pPr>
            <a:r>
              <a:rPr sz="2300" spc="-10" dirty="0">
                <a:latin typeface="Arial"/>
                <a:cs typeface="Arial"/>
              </a:rPr>
              <a:t>Develop phasing </a:t>
            </a:r>
            <a:r>
              <a:rPr sz="2300" spc="-5" dirty="0">
                <a:latin typeface="Arial"/>
                <a:cs typeface="Arial"/>
              </a:rPr>
              <a:t>and implementation</a:t>
            </a:r>
            <a:r>
              <a:rPr sz="2300" spc="425" dirty="0">
                <a:latin typeface="Arial"/>
                <a:cs typeface="Arial"/>
              </a:rPr>
              <a:t> </a:t>
            </a:r>
            <a:r>
              <a:rPr sz="2300" spc="-5" dirty="0">
                <a:latin typeface="Arial"/>
                <a:cs typeface="Arial"/>
              </a:rPr>
              <a:t>strategies</a:t>
            </a:r>
            <a:endParaRPr sz="2300">
              <a:latin typeface="Arial"/>
              <a:cs typeface="Arial"/>
            </a:endParaRPr>
          </a:p>
          <a:p>
            <a:pPr marL="295275" indent="-282575">
              <a:lnSpc>
                <a:spcPct val="100000"/>
              </a:lnSpc>
              <a:spcBef>
                <a:spcPts val="580"/>
              </a:spcBef>
              <a:buChar char="•"/>
              <a:tabLst>
                <a:tab pos="295275" algn="l"/>
                <a:tab pos="295910" algn="l"/>
              </a:tabLst>
            </a:pPr>
            <a:r>
              <a:rPr sz="2300" spc="-5" dirty="0">
                <a:latin typeface="Arial"/>
                <a:cs typeface="Arial"/>
              </a:rPr>
              <a:t>Further development and </a:t>
            </a:r>
            <a:r>
              <a:rPr sz="2300" spc="-10" dirty="0">
                <a:latin typeface="Arial"/>
                <a:cs typeface="Arial"/>
              </a:rPr>
              <a:t>design </a:t>
            </a:r>
            <a:r>
              <a:rPr sz="2300" spc="-5" dirty="0">
                <a:latin typeface="Arial"/>
                <a:cs typeface="Arial"/>
              </a:rPr>
              <a:t>of</a:t>
            </a:r>
            <a:r>
              <a:rPr sz="2300" spc="365" dirty="0">
                <a:latin typeface="Arial"/>
                <a:cs typeface="Arial"/>
              </a:rPr>
              <a:t> </a:t>
            </a:r>
            <a:r>
              <a:rPr sz="2300" spc="-10" dirty="0">
                <a:latin typeface="Arial"/>
                <a:cs typeface="Arial"/>
              </a:rPr>
              <a:t>alternatives</a:t>
            </a:r>
            <a:endParaRPr sz="2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70123" y="1520469"/>
            <a:ext cx="4530090" cy="4279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-5" dirty="0"/>
              <a:t>Review </a:t>
            </a:r>
            <a:r>
              <a:rPr spc="5" dirty="0"/>
              <a:t>Previous</a:t>
            </a:r>
            <a:r>
              <a:rPr spc="75" dirty="0"/>
              <a:t> </a:t>
            </a:r>
            <a:r>
              <a:rPr spc="10" dirty="0"/>
              <a:t>Studies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66419" y="2328490"/>
            <a:ext cx="8042275" cy="2745740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295910" indent="-283210">
              <a:lnSpc>
                <a:spcPct val="100000"/>
              </a:lnSpc>
              <a:spcBef>
                <a:spcPts val="650"/>
              </a:spcBef>
              <a:buChar char="•"/>
              <a:tabLst>
                <a:tab pos="295910" algn="l"/>
                <a:tab pos="296545" algn="l"/>
              </a:tabLst>
            </a:pPr>
            <a:r>
              <a:rPr sz="2300" spc="-10" dirty="0">
                <a:latin typeface="Arial"/>
                <a:cs typeface="Arial"/>
              </a:rPr>
              <a:t>Blueprint</a:t>
            </a:r>
            <a:endParaRPr sz="2300">
              <a:latin typeface="Arial"/>
              <a:cs typeface="Arial"/>
            </a:endParaRPr>
          </a:p>
          <a:p>
            <a:pPr marL="628015" lvl="1" indent="-237490">
              <a:lnSpc>
                <a:spcPct val="100000"/>
              </a:lnSpc>
              <a:spcBef>
                <a:spcPts val="470"/>
              </a:spcBef>
              <a:buChar char="•"/>
              <a:tabLst>
                <a:tab pos="627380" algn="l"/>
                <a:tab pos="628650" algn="l"/>
              </a:tabLst>
            </a:pPr>
            <a:r>
              <a:rPr sz="2000" spc="-15" dirty="0">
                <a:latin typeface="Arial"/>
                <a:cs typeface="Arial"/>
              </a:rPr>
              <a:t>Midtown</a:t>
            </a:r>
            <a:r>
              <a:rPr sz="2000" spc="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Placemaking</a:t>
            </a:r>
            <a:endParaRPr sz="2000">
              <a:latin typeface="Arial"/>
              <a:cs typeface="Arial"/>
            </a:endParaRPr>
          </a:p>
          <a:p>
            <a:pPr marL="295910" indent="-283210">
              <a:lnSpc>
                <a:spcPct val="100000"/>
              </a:lnSpc>
              <a:spcBef>
                <a:spcPts val="565"/>
              </a:spcBef>
              <a:buChar char="•"/>
              <a:tabLst>
                <a:tab pos="295910" algn="l"/>
                <a:tab pos="296545" algn="l"/>
              </a:tabLst>
            </a:pPr>
            <a:r>
              <a:rPr sz="2300" spc="-20" dirty="0">
                <a:latin typeface="Arial"/>
                <a:cs typeface="Arial"/>
              </a:rPr>
              <a:t>Tallahassee/Leon </a:t>
            </a:r>
            <a:r>
              <a:rPr sz="2300" spc="-10" dirty="0">
                <a:latin typeface="Arial"/>
                <a:cs typeface="Arial"/>
              </a:rPr>
              <a:t>County Planning</a:t>
            </a:r>
            <a:r>
              <a:rPr sz="2300" spc="330" dirty="0">
                <a:latin typeface="Arial"/>
                <a:cs typeface="Arial"/>
              </a:rPr>
              <a:t> </a:t>
            </a:r>
            <a:r>
              <a:rPr sz="2300" dirty="0">
                <a:latin typeface="Arial"/>
                <a:cs typeface="Arial"/>
              </a:rPr>
              <a:t>Department</a:t>
            </a:r>
            <a:endParaRPr sz="2300">
              <a:latin typeface="Arial"/>
              <a:cs typeface="Arial"/>
            </a:endParaRPr>
          </a:p>
          <a:p>
            <a:pPr marL="628015" lvl="1" indent="-237490">
              <a:lnSpc>
                <a:spcPct val="100000"/>
              </a:lnSpc>
              <a:spcBef>
                <a:spcPts val="465"/>
              </a:spcBef>
              <a:buChar char="•"/>
              <a:tabLst>
                <a:tab pos="628015" algn="l"/>
                <a:tab pos="628650" algn="l"/>
              </a:tabLst>
            </a:pPr>
            <a:r>
              <a:rPr sz="2000" spc="-15" dirty="0">
                <a:latin typeface="Arial"/>
                <a:cs typeface="Arial"/>
              </a:rPr>
              <a:t>Midtown Action</a:t>
            </a:r>
            <a:r>
              <a:rPr sz="2000" spc="-105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Plan</a:t>
            </a:r>
            <a:endParaRPr sz="2000">
              <a:latin typeface="Arial"/>
              <a:cs typeface="Arial"/>
            </a:endParaRPr>
          </a:p>
          <a:p>
            <a:pPr marL="295275" indent="-282575">
              <a:lnSpc>
                <a:spcPct val="100000"/>
              </a:lnSpc>
              <a:spcBef>
                <a:spcPts val="565"/>
              </a:spcBef>
              <a:buChar char="•"/>
              <a:tabLst>
                <a:tab pos="295275" algn="l"/>
                <a:tab pos="295910" algn="l"/>
              </a:tabLst>
            </a:pPr>
            <a:r>
              <a:rPr sz="2300" spc="-5" dirty="0">
                <a:latin typeface="Arial"/>
                <a:cs typeface="Arial"/>
              </a:rPr>
              <a:t>FDOT District </a:t>
            </a:r>
            <a:r>
              <a:rPr sz="2300" dirty="0">
                <a:latin typeface="Arial"/>
                <a:cs typeface="Arial"/>
              </a:rPr>
              <a:t>3 Safety</a:t>
            </a:r>
            <a:r>
              <a:rPr sz="2300" spc="80" dirty="0">
                <a:latin typeface="Arial"/>
                <a:cs typeface="Arial"/>
              </a:rPr>
              <a:t> </a:t>
            </a:r>
            <a:r>
              <a:rPr sz="2300" spc="-5" dirty="0">
                <a:latin typeface="Arial"/>
                <a:cs typeface="Arial"/>
              </a:rPr>
              <a:t>Office</a:t>
            </a:r>
            <a:endParaRPr sz="2300">
              <a:latin typeface="Arial"/>
              <a:cs typeface="Arial"/>
            </a:endParaRPr>
          </a:p>
          <a:p>
            <a:pPr marL="628015" lvl="1" indent="-237490">
              <a:lnSpc>
                <a:spcPct val="100000"/>
              </a:lnSpc>
              <a:spcBef>
                <a:spcPts val="470"/>
              </a:spcBef>
              <a:buChar char="•"/>
              <a:tabLst>
                <a:tab pos="628015" algn="l"/>
                <a:tab pos="628650" algn="l"/>
              </a:tabLst>
            </a:pPr>
            <a:r>
              <a:rPr sz="2000" spc="-10" dirty="0">
                <a:latin typeface="Arial"/>
                <a:cs typeface="Arial"/>
              </a:rPr>
              <a:t>SR 61/Thomasville Road </a:t>
            </a:r>
            <a:r>
              <a:rPr sz="2000" spc="-15" dirty="0">
                <a:latin typeface="Arial"/>
                <a:cs typeface="Arial"/>
              </a:rPr>
              <a:t>Pedestrian/Bicyclist </a:t>
            </a:r>
            <a:r>
              <a:rPr sz="2000" spc="-10" dirty="0">
                <a:latin typeface="Arial"/>
                <a:cs typeface="Arial"/>
              </a:rPr>
              <a:t>Arterial </a:t>
            </a:r>
            <a:r>
              <a:rPr sz="2000" spc="-5" dirty="0">
                <a:latin typeface="Arial"/>
                <a:cs typeface="Arial"/>
              </a:rPr>
              <a:t>Safety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Study</a:t>
            </a:r>
            <a:endParaRPr sz="2000">
              <a:latin typeface="Arial"/>
              <a:cs typeface="Arial"/>
            </a:endParaRPr>
          </a:p>
          <a:p>
            <a:pPr marL="628015" lvl="1" indent="-237490">
              <a:lnSpc>
                <a:spcPct val="100000"/>
              </a:lnSpc>
              <a:spcBef>
                <a:spcPts val="455"/>
              </a:spcBef>
              <a:buChar char="•"/>
              <a:tabLst>
                <a:tab pos="628015" algn="l"/>
                <a:tab pos="628650" algn="l"/>
              </a:tabLst>
            </a:pPr>
            <a:r>
              <a:rPr sz="2000" spc="-10" dirty="0">
                <a:latin typeface="Arial"/>
                <a:cs typeface="Arial"/>
              </a:rPr>
              <a:t>SR 61/Thomasville Road Supplemental Safety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Study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476419" y="1283220"/>
            <a:ext cx="1069539" cy="755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57668"/>
            <a:ext cx="4553585" cy="1228725"/>
          </a:xfrm>
          <a:custGeom>
            <a:avLst/>
            <a:gdLst/>
            <a:ahLst/>
            <a:cxnLst/>
            <a:rect l="l" t="t" r="r" b="b"/>
            <a:pathLst>
              <a:path w="4553585" h="1228725">
                <a:moveTo>
                  <a:pt x="3971539" y="0"/>
                </a:moveTo>
                <a:lnTo>
                  <a:pt x="2392632" y="0"/>
                </a:lnTo>
                <a:lnTo>
                  <a:pt x="0" y="875580"/>
                </a:lnTo>
                <a:lnTo>
                  <a:pt x="0" y="1228331"/>
                </a:lnTo>
                <a:lnTo>
                  <a:pt x="4133088" y="1228331"/>
                </a:lnTo>
                <a:lnTo>
                  <a:pt x="4228288" y="1221616"/>
                </a:lnTo>
                <a:lnTo>
                  <a:pt x="4416928" y="1174610"/>
                </a:lnTo>
                <a:lnTo>
                  <a:pt x="4553563" y="1047022"/>
                </a:lnTo>
                <a:lnTo>
                  <a:pt x="4492752" y="798563"/>
                </a:lnTo>
                <a:lnTo>
                  <a:pt x="3971539" y="0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420124"/>
            <a:ext cx="4560570" cy="1548130"/>
          </a:xfrm>
          <a:custGeom>
            <a:avLst/>
            <a:gdLst/>
            <a:ahLst/>
            <a:cxnLst/>
            <a:rect l="l" t="t" r="r" b="b"/>
            <a:pathLst>
              <a:path w="4560570" h="1548129">
                <a:moveTo>
                  <a:pt x="4139183" y="0"/>
                </a:moveTo>
                <a:lnTo>
                  <a:pt x="0" y="0"/>
                </a:lnTo>
                <a:lnTo>
                  <a:pt x="0" y="352743"/>
                </a:lnTo>
                <a:lnTo>
                  <a:pt x="3118103" y="1496542"/>
                </a:lnTo>
                <a:lnTo>
                  <a:pt x="3211925" y="1522641"/>
                </a:lnTo>
                <a:lnTo>
                  <a:pt x="3438905" y="1547598"/>
                </a:lnTo>
                <a:lnTo>
                  <a:pt x="3717321" y="1491404"/>
                </a:lnTo>
                <a:lnTo>
                  <a:pt x="3965447" y="1274051"/>
                </a:lnTo>
                <a:lnTo>
                  <a:pt x="4501883" y="432803"/>
                </a:lnTo>
                <a:lnTo>
                  <a:pt x="4535220" y="365177"/>
                </a:lnTo>
                <a:lnTo>
                  <a:pt x="4560558" y="216401"/>
                </a:lnTo>
                <a:lnTo>
                  <a:pt x="4465884" y="67625"/>
                </a:lnTo>
                <a:lnTo>
                  <a:pt x="4139183" y="0"/>
                </a:lnTo>
                <a:close/>
              </a:path>
            </a:pathLst>
          </a:custGeom>
          <a:solidFill>
            <a:srgbClr val="F47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929140"/>
            <a:ext cx="3403600" cy="3785870"/>
          </a:xfrm>
          <a:custGeom>
            <a:avLst/>
            <a:gdLst/>
            <a:ahLst/>
            <a:cxnLst/>
            <a:rect l="l" t="t" r="r" b="b"/>
            <a:pathLst>
              <a:path w="3403600" h="3785870">
                <a:moveTo>
                  <a:pt x="0" y="0"/>
                </a:moveTo>
                <a:lnTo>
                  <a:pt x="0" y="3785615"/>
                </a:lnTo>
                <a:lnTo>
                  <a:pt x="2046596" y="3785615"/>
                </a:lnTo>
                <a:lnTo>
                  <a:pt x="3337547" y="1758683"/>
                </a:lnTo>
                <a:lnTo>
                  <a:pt x="3371502" y="1687769"/>
                </a:lnTo>
                <a:lnTo>
                  <a:pt x="3403455" y="1515986"/>
                </a:lnTo>
                <a:lnTo>
                  <a:pt x="3328540" y="1304769"/>
                </a:lnTo>
                <a:lnTo>
                  <a:pt x="3041891" y="1115555"/>
                </a:lnTo>
                <a:lnTo>
                  <a:pt x="0" y="0"/>
                </a:lnTo>
                <a:close/>
              </a:path>
            </a:pathLst>
          </a:custGeom>
          <a:solidFill>
            <a:srgbClr val="B4C3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525771" y="3961917"/>
            <a:ext cx="3950335" cy="4279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2600" b="1" spc="10" dirty="0">
                <a:solidFill>
                  <a:srgbClr val="396079"/>
                </a:solidFill>
                <a:latin typeface="Arial Black"/>
                <a:cs typeface="Arial Black"/>
              </a:rPr>
              <a:t>Questions/Discussion</a:t>
            </a:r>
            <a:endParaRPr sz="2600">
              <a:latin typeface="Arial Black"/>
              <a:cs typeface="Arial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5910071"/>
            <a:ext cx="2048256" cy="5486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476419" y="1283220"/>
            <a:ext cx="1069539" cy="755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8355" y="1057655"/>
            <a:ext cx="8744699" cy="5657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11371" y="1520469"/>
            <a:ext cx="2851785" cy="4279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pc="10" dirty="0"/>
              <a:t>Data</a:t>
            </a:r>
            <a:r>
              <a:rPr spc="-30" dirty="0"/>
              <a:t> </a:t>
            </a:r>
            <a:r>
              <a:rPr spc="10" dirty="0"/>
              <a:t>Collection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66432" y="2398293"/>
            <a:ext cx="7630795" cy="277558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95910" marR="5080" indent="-283210">
              <a:lnSpc>
                <a:spcPct val="100899"/>
              </a:lnSpc>
              <a:spcBef>
                <a:spcPts val="80"/>
              </a:spcBef>
              <a:buChar char="•"/>
              <a:tabLst>
                <a:tab pos="295275" algn="l"/>
                <a:tab pos="295910" algn="l"/>
              </a:tabLst>
            </a:pPr>
            <a:r>
              <a:rPr sz="2300" spc="-10" dirty="0">
                <a:latin typeface="Arial"/>
                <a:cs typeface="Arial"/>
              </a:rPr>
              <a:t>Signal </a:t>
            </a:r>
            <a:r>
              <a:rPr sz="2300" dirty="0">
                <a:latin typeface="Arial"/>
                <a:cs typeface="Arial"/>
              </a:rPr>
              <a:t>timings, </a:t>
            </a:r>
            <a:r>
              <a:rPr sz="2300" spc="-10" dirty="0">
                <a:latin typeface="Arial"/>
                <a:cs typeface="Arial"/>
              </a:rPr>
              <a:t>turning </a:t>
            </a:r>
            <a:r>
              <a:rPr sz="2300" dirty="0">
                <a:latin typeface="Arial"/>
                <a:cs typeface="Arial"/>
              </a:rPr>
              <a:t>movement </a:t>
            </a:r>
            <a:r>
              <a:rPr sz="2300" spc="-5" dirty="0">
                <a:latin typeface="Arial"/>
                <a:cs typeface="Arial"/>
              </a:rPr>
              <a:t>volumes, </a:t>
            </a:r>
            <a:r>
              <a:rPr sz="2300" spc="-10" dirty="0">
                <a:latin typeface="Arial"/>
                <a:cs typeface="Arial"/>
              </a:rPr>
              <a:t>etc. </a:t>
            </a:r>
            <a:r>
              <a:rPr sz="2300" dirty="0">
                <a:latin typeface="Arial"/>
                <a:cs typeface="Arial"/>
              </a:rPr>
              <a:t>– </a:t>
            </a:r>
            <a:r>
              <a:rPr sz="2300" spc="-10" dirty="0">
                <a:latin typeface="Arial"/>
                <a:cs typeface="Arial"/>
              </a:rPr>
              <a:t>City of  </a:t>
            </a:r>
            <a:r>
              <a:rPr sz="2300" spc="-30" dirty="0">
                <a:latin typeface="Arial"/>
                <a:cs typeface="Arial"/>
              </a:rPr>
              <a:t>Tallahassee</a:t>
            </a:r>
            <a:endParaRPr sz="2300">
              <a:latin typeface="Arial"/>
              <a:cs typeface="Arial"/>
            </a:endParaRPr>
          </a:p>
          <a:p>
            <a:pPr marL="295910" marR="146050" indent="-283210">
              <a:lnSpc>
                <a:spcPct val="100899"/>
              </a:lnSpc>
              <a:spcBef>
                <a:spcPts val="525"/>
              </a:spcBef>
              <a:buChar char="•"/>
              <a:tabLst>
                <a:tab pos="295275" algn="l"/>
                <a:tab pos="295910" algn="l"/>
              </a:tabLst>
            </a:pPr>
            <a:r>
              <a:rPr sz="2300" spc="-10" dirty="0">
                <a:latin typeface="Arial"/>
                <a:cs typeface="Arial"/>
              </a:rPr>
              <a:t>Sidewalk Network </a:t>
            </a:r>
            <a:r>
              <a:rPr sz="2300" dirty="0">
                <a:latin typeface="Arial"/>
                <a:cs typeface="Arial"/>
              </a:rPr>
              <a:t>– </a:t>
            </a:r>
            <a:r>
              <a:rPr sz="2300" spc="-20" dirty="0">
                <a:latin typeface="Arial"/>
                <a:cs typeface="Arial"/>
              </a:rPr>
              <a:t>Tallahassee/Leon </a:t>
            </a:r>
            <a:r>
              <a:rPr sz="2300" spc="-10" dirty="0">
                <a:latin typeface="Arial"/>
                <a:cs typeface="Arial"/>
              </a:rPr>
              <a:t>County Planning  </a:t>
            </a:r>
            <a:r>
              <a:rPr sz="2300" spc="-5" dirty="0">
                <a:latin typeface="Arial"/>
                <a:cs typeface="Arial"/>
              </a:rPr>
              <a:t>Department</a:t>
            </a:r>
            <a:endParaRPr sz="2300">
              <a:latin typeface="Arial"/>
              <a:cs typeface="Arial"/>
            </a:endParaRPr>
          </a:p>
          <a:p>
            <a:pPr marL="295910" indent="-283210">
              <a:lnSpc>
                <a:spcPct val="100000"/>
              </a:lnSpc>
              <a:spcBef>
                <a:spcPts val="575"/>
              </a:spcBef>
              <a:buChar char="•"/>
              <a:tabLst>
                <a:tab pos="295275" algn="l"/>
                <a:tab pos="295910" algn="l"/>
              </a:tabLst>
            </a:pPr>
            <a:r>
              <a:rPr sz="2300" spc="-10" dirty="0">
                <a:latin typeface="Arial"/>
                <a:cs typeface="Arial"/>
              </a:rPr>
              <a:t>Roadway </a:t>
            </a:r>
            <a:r>
              <a:rPr sz="2300" dirty="0">
                <a:latin typeface="Arial"/>
                <a:cs typeface="Arial"/>
              </a:rPr>
              <a:t>Information –</a:t>
            </a:r>
            <a:r>
              <a:rPr sz="2300" spc="160" dirty="0">
                <a:latin typeface="Arial"/>
                <a:cs typeface="Arial"/>
              </a:rPr>
              <a:t> </a:t>
            </a:r>
            <a:r>
              <a:rPr sz="2300" spc="-10" dirty="0">
                <a:latin typeface="Arial"/>
                <a:cs typeface="Arial"/>
              </a:rPr>
              <a:t>FDOT</a:t>
            </a:r>
            <a:endParaRPr sz="2300">
              <a:latin typeface="Arial"/>
              <a:cs typeface="Arial"/>
            </a:endParaRPr>
          </a:p>
          <a:p>
            <a:pPr marL="295275" indent="-282575">
              <a:lnSpc>
                <a:spcPct val="100000"/>
              </a:lnSpc>
              <a:spcBef>
                <a:spcPts val="575"/>
              </a:spcBef>
              <a:buChar char="•"/>
              <a:tabLst>
                <a:tab pos="295275" algn="l"/>
                <a:tab pos="295910" algn="l"/>
              </a:tabLst>
            </a:pPr>
            <a:r>
              <a:rPr sz="2300" spc="-10" dirty="0">
                <a:latin typeface="Arial"/>
                <a:cs typeface="Arial"/>
              </a:rPr>
              <a:t>Crash</a:t>
            </a:r>
            <a:r>
              <a:rPr sz="2300" spc="65" dirty="0">
                <a:latin typeface="Arial"/>
                <a:cs typeface="Arial"/>
              </a:rPr>
              <a:t> </a:t>
            </a:r>
            <a:r>
              <a:rPr sz="2300" spc="-10" dirty="0">
                <a:latin typeface="Arial"/>
                <a:cs typeface="Arial"/>
              </a:rPr>
              <a:t>Data</a:t>
            </a:r>
            <a:endParaRPr sz="2300">
              <a:latin typeface="Arial"/>
              <a:cs typeface="Arial"/>
            </a:endParaRPr>
          </a:p>
          <a:p>
            <a:pPr marL="295275" indent="-282575">
              <a:lnSpc>
                <a:spcPct val="100000"/>
              </a:lnSpc>
              <a:spcBef>
                <a:spcPts val="575"/>
              </a:spcBef>
              <a:buChar char="•"/>
              <a:tabLst>
                <a:tab pos="295275" algn="l"/>
                <a:tab pos="295910" algn="l"/>
              </a:tabLst>
            </a:pPr>
            <a:r>
              <a:rPr sz="2300" spc="-5" dirty="0">
                <a:latin typeface="Arial"/>
                <a:cs typeface="Arial"/>
              </a:rPr>
              <a:t>Origin-Destination </a:t>
            </a:r>
            <a:r>
              <a:rPr sz="2300" spc="-10" dirty="0">
                <a:latin typeface="Arial"/>
                <a:cs typeface="Arial"/>
              </a:rPr>
              <a:t>(OD)</a:t>
            </a:r>
            <a:r>
              <a:rPr sz="2300" spc="150" dirty="0">
                <a:latin typeface="Arial"/>
                <a:cs typeface="Arial"/>
              </a:rPr>
              <a:t> </a:t>
            </a:r>
            <a:r>
              <a:rPr sz="2300" spc="-10" dirty="0">
                <a:latin typeface="Arial"/>
                <a:cs typeface="Arial"/>
              </a:rPr>
              <a:t>Data</a:t>
            </a:r>
            <a:endParaRPr sz="23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476419" y="1283220"/>
            <a:ext cx="1069539" cy="755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19047" y="4259185"/>
            <a:ext cx="2939415" cy="2456180"/>
          </a:xfrm>
          <a:custGeom>
            <a:avLst/>
            <a:gdLst/>
            <a:ahLst/>
            <a:cxnLst/>
            <a:rect l="l" t="t" r="r" b="b"/>
            <a:pathLst>
              <a:path w="2939415" h="2456179">
                <a:moveTo>
                  <a:pt x="2939339" y="0"/>
                </a:moveTo>
                <a:lnTo>
                  <a:pt x="1960918" y="358534"/>
                </a:lnTo>
                <a:lnTo>
                  <a:pt x="1832047" y="412971"/>
                </a:lnTo>
                <a:lnTo>
                  <a:pt x="1519726" y="576852"/>
                </a:lnTo>
                <a:lnTo>
                  <a:pt x="1135397" y="851029"/>
                </a:lnTo>
                <a:lnTo>
                  <a:pt x="790499" y="1236358"/>
                </a:lnTo>
                <a:lnTo>
                  <a:pt x="0" y="2455571"/>
                </a:lnTo>
                <a:lnTo>
                  <a:pt x="2939339" y="2455571"/>
                </a:lnTo>
                <a:lnTo>
                  <a:pt x="2939339" y="0"/>
                </a:lnTo>
                <a:close/>
              </a:path>
            </a:pathLst>
          </a:custGeom>
          <a:solidFill>
            <a:srgbClr val="B4C3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774809" y="2190128"/>
            <a:ext cx="1283970" cy="2210435"/>
          </a:xfrm>
          <a:custGeom>
            <a:avLst/>
            <a:gdLst/>
            <a:ahLst/>
            <a:cxnLst/>
            <a:rect l="l" t="t" r="r" b="b"/>
            <a:pathLst>
              <a:path w="1283970" h="2210435">
                <a:moveTo>
                  <a:pt x="1283578" y="0"/>
                </a:moveTo>
                <a:lnTo>
                  <a:pt x="94870" y="1833256"/>
                </a:lnTo>
                <a:lnTo>
                  <a:pt x="46721" y="1921122"/>
                </a:lnTo>
                <a:lnTo>
                  <a:pt x="0" y="2092711"/>
                </a:lnTo>
                <a:lnTo>
                  <a:pt x="101294" y="2210007"/>
                </a:lnTo>
                <a:lnTo>
                  <a:pt x="497193" y="2134995"/>
                </a:lnTo>
                <a:lnTo>
                  <a:pt x="1283578" y="1846553"/>
                </a:lnTo>
                <a:lnTo>
                  <a:pt x="1283578" y="0"/>
                </a:lnTo>
                <a:close/>
              </a:path>
            </a:pathLst>
          </a:custGeom>
          <a:solidFill>
            <a:srgbClr val="DD63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403985" marR="5080" indent="-1353820">
              <a:lnSpc>
                <a:spcPct val="101499"/>
              </a:lnSpc>
              <a:spcBef>
                <a:spcPts val="90"/>
              </a:spcBef>
            </a:pPr>
            <a:r>
              <a:rPr spc="25" dirty="0"/>
              <a:t>AM </a:t>
            </a:r>
            <a:r>
              <a:rPr spc="-5" dirty="0"/>
              <a:t>Peak </a:t>
            </a:r>
            <a:r>
              <a:rPr spc="10" dirty="0"/>
              <a:t>Traffic </a:t>
            </a:r>
            <a:r>
              <a:rPr spc="15" dirty="0"/>
              <a:t>Patterns  </a:t>
            </a:r>
            <a:r>
              <a:rPr spc="10" dirty="0"/>
              <a:t>(weekday)</a:t>
            </a:r>
          </a:p>
        </p:txBody>
      </p:sp>
      <p:sp>
        <p:nvSpPr>
          <p:cNvPr id="5" name="object 5"/>
          <p:cNvSpPr/>
          <p:nvPr/>
        </p:nvSpPr>
        <p:spPr>
          <a:xfrm>
            <a:off x="8476419" y="1283220"/>
            <a:ext cx="1069539" cy="755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2919" y="2560332"/>
            <a:ext cx="2535936" cy="32979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81583" y="2535948"/>
            <a:ext cx="2581910" cy="3343910"/>
          </a:xfrm>
          <a:custGeom>
            <a:avLst/>
            <a:gdLst/>
            <a:ahLst/>
            <a:cxnLst/>
            <a:rect l="l" t="t" r="r" b="b"/>
            <a:pathLst>
              <a:path w="2581910" h="3343910">
                <a:moveTo>
                  <a:pt x="2575560" y="0"/>
                </a:moveTo>
                <a:lnTo>
                  <a:pt x="3035" y="0"/>
                </a:lnTo>
                <a:lnTo>
                  <a:pt x="0" y="6083"/>
                </a:lnTo>
                <a:lnTo>
                  <a:pt x="0" y="3340582"/>
                </a:lnTo>
                <a:lnTo>
                  <a:pt x="3035" y="3343630"/>
                </a:lnTo>
                <a:lnTo>
                  <a:pt x="2575560" y="3343630"/>
                </a:lnTo>
                <a:lnTo>
                  <a:pt x="2581643" y="3340582"/>
                </a:lnTo>
                <a:lnTo>
                  <a:pt x="2581643" y="3334499"/>
                </a:lnTo>
                <a:lnTo>
                  <a:pt x="21323" y="3334499"/>
                </a:lnTo>
                <a:lnTo>
                  <a:pt x="12179" y="3322294"/>
                </a:lnTo>
                <a:lnTo>
                  <a:pt x="21323" y="3322294"/>
                </a:lnTo>
                <a:lnTo>
                  <a:pt x="21323" y="24371"/>
                </a:lnTo>
                <a:lnTo>
                  <a:pt x="12179" y="24371"/>
                </a:lnTo>
                <a:lnTo>
                  <a:pt x="21323" y="12179"/>
                </a:lnTo>
                <a:lnTo>
                  <a:pt x="2581643" y="12179"/>
                </a:lnTo>
                <a:lnTo>
                  <a:pt x="2581643" y="6083"/>
                </a:lnTo>
                <a:lnTo>
                  <a:pt x="2575560" y="0"/>
                </a:lnTo>
                <a:close/>
              </a:path>
              <a:path w="2581910" h="3343910">
                <a:moveTo>
                  <a:pt x="21323" y="3322294"/>
                </a:moveTo>
                <a:lnTo>
                  <a:pt x="12179" y="3322294"/>
                </a:lnTo>
                <a:lnTo>
                  <a:pt x="21323" y="3334499"/>
                </a:lnTo>
                <a:lnTo>
                  <a:pt x="21323" y="3322294"/>
                </a:lnTo>
                <a:close/>
              </a:path>
              <a:path w="2581910" h="3343910">
                <a:moveTo>
                  <a:pt x="2557272" y="3322294"/>
                </a:moveTo>
                <a:lnTo>
                  <a:pt x="21323" y="3322294"/>
                </a:lnTo>
                <a:lnTo>
                  <a:pt x="21323" y="3334499"/>
                </a:lnTo>
                <a:lnTo>
                  <a:pt x="2557272" y="3334499"/>
                </a:lnTo>
                <a:lnTo>
                  <a:pt x="2557272" y="3322294"/>
                </a:lnTo>
                <a:close/>
              </a:path>
              <a:path w="2581910" h="3343910">
                <a:moveTo>
                  <a:pt x="2557272" y="12179"/>
                </a:moveTo>
                <a:lnTo>
                  <a:pt x="2557272" y="3334499"/>
                </a:lnTo>
                <a:lnTo>
                  <a:pt x="2569451" y="3322294"/>
                </a:lnTo>
                <a:lnTo>
                  <a:pt x="2581643" y="3322294"/>
                </a:lnTo>
                <a:lnTo>
                  <a:pt x="2581643" y="24371"/>
                </a:lnTo>
                <a:lnTo>
                  <a:pt x="2569451" y="24371"/>
                </a:lnTo>
                <a:lnTo>
                  <a:pt x="2557272" y="12179"/>
                </a:lnTo>
                <a:close/>
              </a:path>
              <a:path w="2581910" h="3343910">
                <a:moveTo>
                  <a:pt x="2581643" y="3322294"/>
                </a:moveTo>
                <a:lnTo>
                  <a:pt x="2569451" y="3322294"/>
                </a:lnTo>
                <a:lnTo>
                  <a:pt x="2557272" y="3334499"/>
                </a:lnTo>
                <a:lnTo>
                  <a:pt x="2581643" y="3334499"/>
                </a:lnTo>
                <a:lnTo>
                  <a:pt x="2581643" y="3322294"/>
                </a:lnTo>
                <a:close/>
              </a:path>
              <a:path w="2581910" h="3343910">
                <a:moveTo>
                  <a:pt x="21323" y="12179"/>
                </a:moveTo>
                <a:lnTo>
                  <a:pt x="12179" y="24371"/>
                </a:lnTo>
                <a:lnTo>
                  <a:pt x="21323" y="24371"/>
                </a:lnTo>
                <a:lnTo>
                  <a:pt x="21323" y="12179"/>
                </a:lnTo>
                <a:close/>
              </a:path>
              <a:path w="2581910" h="3343910">
                <a:moveTo>
                  <a:pt x="2557272" y="12179"/>
                </a:moveTo>
                <a:lnTo>
                  <a:pt x="21323" y="12179"/>
                </a:lnTo>
                <a:lnTo>
                  <a:pt x="21323" y="24371"/>
                </a:lnTo>
                <a:lnTo>
                  <a:pt x="2557272" y="24371"/>
                </a:lnTo>
                <a:lnTo>
                  <a:pt x="2557272" y="12179"/>
                </a:lnTo>
                <a:close/>
              </a:path>
              <a:path w="2581910" h="3343910">
                <a:moveTo>
                  <a:pt x="2581643" y="12179"/>
                </a:moveTo>
                <a:lnTo>
                  <a:pt x="2557272" y="12179"/>
                </a:lnTo>
                <a:lnTo>
                  <a:pt x="2569451" y="24371"/>
                </a:lnTo>
                <a:lnTo>
                  <a:pt x="2581643" y="24371"/>
                </a:lnTo>
                <a:lnTo>
                  <a:pt x="2581643" y="12179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438131" y="2575560"/>
            <a:ext cx="2511539" cy="32674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16795" y="2551188"/>
            <a:ext cx="2557780" cy="3316604"/>
          </a:xfrm>
          <a:custGeom>
            <a:avLst/>
            <a:gdLst/>
            <a:ahLst/>
            <a:cxnLst/>
            <a:rect l="l" t="t" r="r" b="b"/>
            <a:pathLst>
              <a:path w="2557779" h="3316604">
                <a:moveTo>
                  <a:pt x="2551163" y="0"/>
                </a:moveTo>
                <a:lnTo>
                  <a:pt x="3048" y="0"/>
                </a:lnTo>
                <a:lnTo>
                  <a:pt x="0" y="6095"/>
                </a:lnTo>
                <a:lnTo>
                  <a:pt x="0" y="3310115"/>
                </a:lnTo>
                <a:lnTo>
                  <a:pt x="3048" y="3316211"/>
                </a:lnTo>
                <a:lnTo>
                  <a:pt x="2551163" y="3316211"/>
                </a:lnTo>
                <a:lnTo>
                  <a:pt x="2557272" y="3310115"/>
                </a:lnTo>
                <a:lnTo>
                  <a:pt x="2557272" y="3304019"/>
                </a:lnTo>
                <a:lnTo>
                  <a:pt x="21336" y="3304019"/>
                </a:lnTo>
                <a:lnTo>
                  <a:pt x="9144" y="3291827"/>
                </a:lnTo>
                <a:lnTo>
                  <a:pt x="21336" y="3291827"/>
                </a:lnTo>
                <a:lnTo>
                  <a:pt x="21336" y="24371"/>
                </a:lnTo>
                <a:lnTo>
                  <a:pt x="9143" y="24371"/>
                </a:lnTo>
                <a:lnTo>
                  <a:pt x="21336" y="12191"/>
                </a:lnTo>
                <a:lnTo>
                  <a:pt x="2557272" y="12191"/>
                </a:lnTo>
                <a:lnTo>
                  <a:pt x="2557272" y="6095"/>
                </a:lnTo>
                <a:lnTo>
                  <a:pt x="2551163" y="0"/>
                </a:lnTo>
                <a:close/>
              </a:path>
              <a:path w="2557779" h="3316604">
                <a:moveTo>
                  <a:pt x="21336" y="3291827"/>
                </a:moveTo>
                <a:lnTo>
                  <a:pt x="9144" y="3291827"/>
                </a:lnTo>
                <a:lnTo>
                  <a:pt x="21336" y="3304019"/>
                </a:lnTo>
                <a:lnTo>
                  <a:pt x="21336" y="3291827"/>
                </a:lnTo>
                <a:close/>
              </a:path>
              <a:path w="2557779" h="3316604">
                <a:moveTo>
                  <a:pt x="2532875" y="3291827"/>
                </a:moveTo>
                <a:lnTo>
                  <a:pt x="21336" y="3291827"/>
                </a:lnTo>
                <a:lnTo>
                  <a:pt x="21336" y="3304019"/>
                </a:lnTo>
                <a:lnTo>
                  <a:pt x="2532875" y="3304019"/>
                </a:lnTo>
                <a:lnTo>
                  <a:pt x="2532875" y="3291827"/>
                </a:lnTo>
                <a:close/>
              </a:path>
              <a:path w="2557779" h="3316604">
                <a:moveTo>
                  <a:pt x="2532875" y="12191"/>
                </a:moveTo>
                <a:lnTo>
                  <a:pt x="2532875" y="3304019"/>
                </a:lnTo>
                <a:lnTo>
                  <a:pt x="2545080" y="3291827"/>
                </a:lnTo>
                <a:lnTo>
                  <a:pt x="2557272" y="3291827"/>
                </a:lnTo>
                <a:lnTo>
                  <a:pt x="2557272" y="24371"/>
                </a:lnTo>
                <a:lnTo>
                  <a:pt x="2545080" y="24371"/>
                </a:lnTo>
                <a:lnTo>
                  <a:pt x="2532875" y="12191"/>
                </a:lnTo>
                <a:close/>
              </a:path>
              <a:path w="2557779" h="3316604">
                <a:moveTo>
                  <a:pt x="2557272" y="3291827"/>
                </a:moveTo>
                <a:lnTo>
                  <a:pt x="2545080" y="3291827"/>
                </a:lnTo>
                <a:lnTo>
                  <a:pt x="2532875" y="3304019"/>
                </a:lnTo>
                <a:lnTo>
                  <a:pt x="2557272" y="3304019"/>
                </a:lnTo>
                <a:lnTo>
                  <a:pt x="2557272" y="3291827"/>
                </a:lnTo>
                <a:close/>
              </a:path>
              <a:path w="2557779" h="3316604">
                <a:moveTo>
                  <a:pt x="21336" y="12191"/>
                </a:moveTo>
                <a:lnTo>
                  <a:pt x="9143" y="24371"/>
                </a:lnTo>
                <a:lnTo>
                  <a:pt x="21336" y="24371"/>
                </a:lnTo>
                <a:lnTo>
                  <a:pt x="21336" y="12191"/>
                </a:lnTo>
                <a:close/>
              </a:path>
              <a:path w="2557779" h="3316604">
                <a:moveTo>
                  <a:pt x="2532875" y="12191"/>
                </a:moveTo>
                <a:lnTo>
                  <a:pt x="21336" y="12191"/>
                </a:lnTo>
                <a:lnTo>
                  <a:pt x="21336" y="24371"/>
                </a:lnTo>
                <a:lnTo>
                  <a:pt x="2532875" y="24371"/>
                </a:lnTo>
                <a:lnTo>
                  <a:pt x="2532875" y="12191"/>
                </a:lnTo>
                <a:close/>
              </a:path>
              <a:path w="2557779" h="3316604">
                <a:moveTo>
                  <a:pt x="2557272" y="12191"/>
                </a:moveTo>
                <a:lnTo>
                  <a:pt x="2532875" y="12191"/>
                </a:lnTo>
                <a:lnTo>
                  <a:pt x="2545080" y="24371"/>
                </a:lnTo>
                <a:lnTo>
                  <a:pt x="2557272" y="24371"/>
                </a:lnTo>
                <a:lnTo>
                  <a:pt x="2557272" y="12191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52019" y="2575560"/>
            <a:ext cx="2511539" cy="32674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27647" y="2551188"/>
            <a:ext cx="2560320" cy="3316604"/>
          </a:xfrm>
          <a:custGeom>
            <a:avLst/>
            <a:gdLst/>
            <a:ahLst/>
            <a:cxnLst/>
            <a:rect l="l" t="t" r="r" b="b"/>
            <a:pathLst>
              <a:path w="2560320" h="3316604">
                <a:moveTo>
                  <a:pt x="2554224" y="0"/>
                </a:moveTo>
                <a:lnTo>
                  <a:pt x="6083" y="0"/>
                </a:lnTo>
                <a:lnTo>
                  <a:pt x="0" y="6095"/>
                </a:lnTo>
                <a:lnTo>
                  <a:pt x="0" y="3310115"/>
                </a:lnTo>
                <a:lnTo>
                  <a:pt x="6083" y="3316211"/>
                </a:lnTo>
                <a:lnTo>
                  <a:pt x="2554224" y="3316211"/>
                </a:lnTo>
                <a:lnTo>
                  <a:pt x="2560307" y="3310115"/>
                </a:lnTo>
                <a:lnTo>
                  <a:pt x="2560307" y="3304019"/>
                </a:lnTo>
                <a:lnTo>
                  <a:pt x="24371" y="3304019"/>
                </a:lnTo>
                <a:lnTo>
                  <a:pt x="12179" y="3291827"/>
                </a:lnTo>
                <a:lnTo>
                  <a:pt x="24371" y="3291827"/>
                </a:lnTo>
                <a:lnTo>
                  <a:pt x="24371" y="24371"/>
                </a:lnTo>
                <a:lnTo>
                  <a:pt x="12179" y="24371"/>
                </a:lnTo>
                <a:lnTo>
                  <a:pt x="24371" y="12191"/>
                </a:lnTo>
                <a:lnTo>
                  <a:pt x="2560307" y="12191"/>
                </a:lnTo>
                <a:lnTo>
                  <a:pt x="2560307" y="6095"/>
                </a:lnTo>
                <a:lnTo>
                  <a:pt x="2554224" y="0"/>
                </a:lnTo>
                <a:close/>
              </a:path>
              <a:path w="2560320" h="3316604">
                <a:moveTo>
                  <a:pt x="24371" y="3291827"/>
                </a:moveTo>
                <a:lnTo>
                  <a:pt x="12179" y="3291827"/>
                </a:lnTo>
                <a:lnTo>
                  <a:pt x="24371" y="3304019"/>
                </a:lnTo>
                <a:lnTo>
                  <a:pt x="24371" y="3291827"/>
                </a:lnTo>
                <a:close/>
              </a:path>
              <a:path w="2560320" h="3316604">
                <a:moveTo>
                  <a:pt x="2535923" y="3291827"/>
                </a:moveTo>
                <a:lnTo>
                  <a:pt x="24371" y="3291827"/>
                </a:lnTo>
                <a:lnTo>
                  <a:pt x="24371" y="3304019"/>
                </a:lnTo>
                <a:lnTo>
                  <a:pt x="2535923" y="3304019"/>
                </a:lnTo>
                <a:lnTo>
                  <a:pt x="2535923" y="3291827"/>
                </a:lnTo>
                <a:close/>
              </a:path>
              <a:path w="2560320" h="3316604">
                <a:moveTo>
                  <a:pt x="2535923" y="12191"/>
                </a:moveTo>
                <a:lnTo>
                  <a:pt x="2535923" y="3304019"/>
                </a:lnTo>
                <a:lnTo>
                  <a:pt x="2548115" y="3291827"/>
                </a:lnTo>
                <a:lnTo>
                  <a:pt x="2560307" y="3291827"/>
                </a:lnTo>
                <a:lnTo>
                  <a:pt x="2560307" y="24371"/>
                </a:lnTo>
                <a:lnTo>
                  <a:pt x="2548115" y="24371"/>
                </a:lnTo>
                <a:lnTo>
                  <a:pt x="2535923" y="12191"/>
                </a:lnTo>
                <a:close/>
              </a:path>
              <a:path w="2560320" h="3316604">
                <a:moveTo>
                  <a:pt x="2560307" y="3291827"/>
                </a:moveTo>
                <a:lnTo>
                  <a:pt x="2548115" y="3291827"/>
                </a:lnTo>
                <a:lnTo>
                  <a:pt x="2535923" y="3304019"/>
                </a:lnTo>
                <a:lnTo>
                  <a:pt x="2560307" y="3304019"/>
                </a:lnTo>
                <a:lnTo>
                  <a:pt x="2560307" y="3291827"/>
                </a:lnTo>
                <a:close/>
              </a:path>
              <a:path w="2560320" h="3316604">
                <a:moveTo>
                  <a:pt x="24371" y="12191"/>
                </a:moveTo>
                <a:lnTo>
                  <a:pt x="12179" y="24371"/>
                </a:lnTo>
                <a:lnTo>
                  <a:pt x="24371" y="24371"/>
                </a:lnTo>
                <a:lnTo>
                  <a:pt x="24371" y="12191"/>
                </a:lnTo>
                <a:close/>
              </a:path>
              <a:path w="2560320" h="3316604">
                <a:moveTo>
                  <a:pt x="2535923" y="12191"/>
                </a:moveTo>
                <a:lnTo>
                  <a:pt x="24371" y="12191"/>
                </a:lnTo>
                <a:lnTo>
                  <a:pt x="24371" y="24371"/>
                </a:lnTo>
                <a:lnTo>
                  <a:pt x="2535923" y="24371"/>
                </a:lnTo>
                <a:lnTo>
                  <a:pt x="2535923" y="12191"/>
                </a:lnTo>
                <a:close/>
              </a:path>
              <a:path w="2560320" h="3316604">
                <a:moveTo>
                  <a:pt x="2560307" y="12191"/>
                </a:moveTo>
                <a:lnTo>
                  <a:pt x="2535923" y="12191"/>
                </a:lnTo>
                <a:lnTo>
                  <a:pt x="2548115" y="24371"/>
                </a:lnTo>
                <a:lnTo>
                  <a:pt x="2560307" y="24371"/>
                </a:lnTo>
                <a:lnTo>
                  <a:pt x="2560307" y="12191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79691" y="5910071"/>
            <a:ext cx="2289175" cy="558165"/>
          </a:xfrm>
          <a:custGeom>
            <a:avLst/>
            <a:gdLst/>
            <a:ahLst/>
            <a:cxnLst/>
            <a:rect l="l" t="t" r="r" b="b"/>
            <a:pathLst>
              <a:path w="2289175" h="558164">
                <a:moveTo>
                  <a:pt x="2282939" y="0"/>
                </a:moveTo>
                <a:lnTo>
                  <a:pt x="6096" y="0"/>
                </a:lnTo>
                <a:lnTo>
                  <a:pt x="0" y="6095"/>
                </a:lnTo>
                <a:lnTo>
                  <a:pt x="0" y="551675"/>
                </a:lnTo>
                <a:lnTo>
                  <a:pt x="6096" y="557771"/>
                </a:lnTo>
                <a:lnTo>
                  <a:pt x="2282939" y="557771"/>
                </a:lnTo>
                <a:lnTo>
                  <a:pt x="2289048" y="551675"/>
                </a:lnTo>
                <a:lnTo>
                  <a:pt x="2289048" y="545591"/>
                </a:lnTo>
                <a:lnTo>
                  <a:pt x="24384" y="545591"/>
                </a:lnTo>
                <a:lnTo>
                  <a:pt x="12192" y="533387"/>
                </a:lnTo>
                <a:lnTo>
                  <a:pt x="24384" y="533387"/>
                </a:lnTo>
                <a:lnTo>
                  <a:pt x="24384" y="24371"/>
                </a:lnTo>
                <a:lnTo>
                  <a:pt x="12191" y="24371"/>
                </a:lnTo>
                <a:lnTo>
                  <a:pt x="24384" y="12191"/>
                </a:lnTo>
                <a:lnTo>
                  <a:pt x="2289048" y="12191"/>
                </a:lnTo>
                <a:lnTo>
                  <a:pt x="2289048" y="6095"/>
                </a:lnTo>
                <a:lnTo>
                  <a:pt x="2282939" y="0"/>
                </a:lnTo>
                <a:close/>
              </a:path>
              <a:path w="2289175" h="558164">
                <a:moveTo>
                  <a:pt x="24384" y="533387"/>
                </a:moveTo>
                <a:lnTo>
                  <a:pt x="12192" y="533387"/>
                </a:lnTo>
                <a:lnTo>
                  <a:pt x="24384" y="545591"/>
                </a:lnTo>
                <a:lnTo>
                  <a:pt x="24384" y="533387"/>
                </a:lnTo>
                <a:close/>
              </a:path>
              <a:path w="2289175" h="558164">
                <a:moveTo>
                  <a:pt x="2264651" y="533387"/>
                </a:moveTo>
                <a:lnTo>
                  <a:pt x="24384" y="533387"/>
                </a:lnTo>
                <a:lnTo>
                  <a:pt x="24384" y="545591"/>
                </a:lnTo>
                <a:lnTo>
                  <a:pt x="2264651" y="545591"/>
                </a:lnTo>
                <a:lnTo>
                  <a:pt x="2264651" y="533387"/>
                </a:lnTo>
                <a:close/>
              </a:path>
              <a:path w="2289175" h="558164">
                <a:moveTo>
                  <a:pt x="2264651" y="12191"/>
                </a:moveTo>
                <a:lnTo>
                  <a:pt x="2264651" y="545591"/>
                </a:lnTo>
                <a:lnTo>
                  <a:pt x="2276843" y="533387"/>
                </a:lnTo>
                <a:lnTo>
                  <a:pt x="2289048" y="533387"/>
                </a:lnTo>
                <a:lnTo>
                  <a:pt x="2289048" y="24371"/>
                </a:lnTo>
                <a:lnTo>
                  <a:pt x="2276843" y="24371"/>
                </a:lnTo>
                <a:lnTo>
                  <a:pt x="2264651" y="12191"/>
                </a:lnTo>
                <a:close/>
              </a:path>
              <a:path w="2289175" h="558164">
                <a:moveTo>
                  <a:pt x="2289048" y="533387"/>
                </a:moveTo>
                <a:lnTo>
                  <a:pt x="2276843" y="533387"/>
                </a:lnTo>
                <a:lnTo>
                  <a:pt x="2264651" y="545591"/>
                </a:lnTo>
                <a:lnTo>
                  <a:pt x="2289048" y="545591"/>
                </a:lnTo>
                <a:lnTo>
                  <a:pt x="2289048" y="533387"/>
                </a:lnTo>
                <a:close/>
              </a:path>
              <a:path w="2289175" h="558164">
                <a:moveTo>
                  <a:pt x="24384" y="12191"/>
                </a:moveTo>
                <a:lnTo>
                  <a:pt x="12191" y="24371"/>
                </a:lnTo>
                <a:lnTo>
                  <a:pt x="24384" y="24371"/>
                </a:lnTo>
                <a:lnTo>
                  <a:pt x="24384" y="12191"/>
                </a:lnTo>
                <a:close/>
              </a:path>
              <a:path w="2289175" h="558164">
                <a:moveTo>
                  <a:pt x="2264651" y="12191"/>
                </a:moveTo>
                <a:lnTo>
                  <a:pt x="24384" y="12191"/>
                </a:lnTo>
                <a:lnTo>
                  <a:pt x="24384" y="24371"/>
                </a:lnTo>
                <a:lnTo>
                  <a:pt x="2264651" y="24371"/>
                </a:lnTo>
                <a:lnTo>
                  <a:pt x="2264651" y="12191"/>
                </a:lnTo>
                <a:close/>
              </a:path>
              <a:path w="2289175" h="558164">
                <a:moveTo>
                  <a:pt x="2289048" y="12191"/>
                </a:moveTo>
                <a:lnTo>
                  <a:pt x="2264651" y="12191"/>
                </a:lnTo>
                <a:lnTo>
                  <a:pt x="2276843" y="24371"/>
                </a:lnTo>
                <a:lnTo>
                  <a:pt x="2289048" y="24371"/>
                </a:lnTo>
                <a:lnTo>
                  <a:pt x="2289048" y="12191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044955" y="5940044"/>
            <a:ext cx="1563370" cy="4813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86055" marR="5080" indent="-173990">
              <a:lnSpc>
                <a:spcPct val="103400"/>
              </a:lnSpc>
              <a:spcBef>
                <a:spcPts val="75"/>
              </a:spcBef>
            </a:pPr>
            <a:r>
              <a:rPr sz="1450" b="1" spc="5" dirty="0">
                <a:solidFill>
                  <a:srgbClr val="282828"/>
                </a:solidFill>
                <a:latin typeface="Arial"/>
                <a:cs typeface="Arial"/>
              </a:rPr>
              <a:t>Origin </a:t>
            </a:r>
            <a:r>
              <a:rPr sz="1450" b="1" spc="10" dirty="0">
                <a:solidFill>
                  <a:srgbClr val="282828"/>
                </a:solidFill>
                <a:latin typeface="Arial"/>
                <a:cs typeface="Arial"/>
              </a:rPr>
              <a:t>Northwest  (N </a:t>
            </a:r>
            <a:r>
              <a:rPr sz="1450" b="1" spc="25" dirty="0">
                <a:solidFill>
                  <a:srgbClr val="282828"/>
                </a:solidFill>
                <a:latin typeface="Arial"/>
                <a:cs typeface="Arial"/>
              </a:rPr>
              <a:t>Monroe</a:t>
            </a:r>
            <a:r>
              <a:rPr sz="1450" b="1" spc="-75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1450" b="1" spc="10" dirty="0">
                <a:solidFill>
                  <a:srgbClr val="282828"/>
                </a:solidFill>
                <a:latin typeface="Arial"/>
                <a:cs typeface="Arial"/>
              </a:rPr>
              <a:t>St)</a:t>
            </a:r>
            <a:endParaRPr sz="145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541763" y="5922276"/>
            <a:ext cx="2286000" cy="558165"/>
          </a:xfrm>
          <a:custGeom>
            <a:avLst/>
            <a:gdLst/>
            <a:ahLst/>
            <a:cxnLst/>
            <a:rect l="l" t="t" r="r" b="b"/>
            <a:pathLst>
              <a:path w="2286000" h="558164">
                <a:moveTo>
                  <a:pt x="2279891" y="0"/>
                </a:moveTo>
                <a:lnTo>
                  <a:pt x="6096" y="0"/>
                </a:lnTo>
                <a:lnTo>
                  <a:pt x="0" y="6083"/>
                </a:lnTo>
                <a:lnTo>
                  <a:pt x="0" y="551675"/>
                </a:lnTo>
                <a:lnTo>
                  <a:pt x="6096" y="557771"/>
                </a:lnTo>
                <a:lnTo>
                  <a:pt x="2279891" y="557771"/>
                </a:lnTo>
                <a:lnTo>
                  <a:pt x="2286000" y="551675"/>
                </a:lnTo>
                <a:lnTo>
                  <a:pt x="2286000" y="545579"/>
                </a:lnTo>
                <a:lnTo>
                  <a:pt x="24384" y="545579"/>
                </a:lnTo>
                <a:lnTo>
                  <a:pt x="12179" y="533387"/>
                </a:lnTo>
                <a:lnTo>
                  <a:pt x="24384" y="533387"/>
                </a:lnTo>
                <a:lnTo>
                  <a:pt x="24384" y="24371"/>
                </a:lnTo>
                <a:lnTo>
                  <a:pt x="12179" y="24371"/>
                </a:lnTo>
                <a:lnTo>
                  <a:pt x="24384" y="12179"/>
                </a:lnTo>
                <a:lnTo>
                  <a:pt x="2286000" y="12179"/>
                </a:lnTo>
                <a:lnTo>
                  <a:pt x="2286000" y="6083"/>
                </a:lnTo>
                <a:lnTo>
                  <a:pt x="2279891" y="0"/>
                </a:lnTo>
                <a:close/>
              </a:path>
              <a:path w="2286000" h="558164">
                <a:moveTo>
                  <a:pt x="24384" y="533387"/>
                </a:moveTo>
                <a:lnTo>
                  <a:pt x="12179" y="533387"/>
                </a:lnTo>
                <a:lnTo>
                  <a:pt x="24384" y="545579"/>
                </a:lnTo>
                <a:lnTo>
                  <a:pt x="24384" y="533387"/>
                </a:lnTo>
                <a:close/>
              </a:path>
              <a:path w="2286000" h="558164">
                <a:moveTo>
                  <a:pt x="2261603" y="533387"/>
                </a:moveTo>
                <a:lnTo>
                  <a:pt x="24384" y="533387"/>
                </a:lnTo>
                <a:lnTo>
                  <a:pt x="24384" y="545579"/>
                </a:lnTo>
                <a:lnTo>
                  <a:pt x="2261603" y="545579"/>
                </a:lnTo>
                <a:lnTo>
                  <a:pt x="2261603" y="533387"/>
                </a:lnTo>
                <a:close/>
              </a:path>
              <a:path w="2286000" h="558164">
                <a:moveTo>
                  <a:pt x="2261603" y="12179"/>
                </a:moveTo>
                <a:lnTo>
                  <a:pt x="2261603" y="545579"/>
                </a:lnTo>
                <a:lnTo>
                  <a:pt x="2273795" y="533387"/>
                </a:lnTo>
                <a:lnTo>
                  <a:pt x="2286000" y="533387"/>
                </a:lnTo>
                <a:lnTo>
                  <a:pt x="2286000" y="24371"/>
                </a:lnTo>
                <a:lnTo>
                  <a:pt x="2273795" y="24371"/>
                </a:lnTo>
                <a:lnTo>
                  <a:pt x="2261603" y="12179"/>
                </a:lnTo>
                <a:close/>
              </a:path>
              <a:path w="2286000" h="558164">
                <a:moveTo>
                  <a:pt x="2286000" y="533387"/>
                </a:moveTo>
                <a:lnTo>
                  <a:pt x="2273795" y="533387"/>
                </a:lnTo>
                <a:lnTo>
                  <a:pt x="2261603" y="545579"/>
                </a:lnTo>
                <a:lnTo>
                  <a:pt x="2286000" y="545579"/>
                </a:lnTo>
                <a:lnTo>
                  <a:pt x="2286000" y="533387"/>
                </a:lnTo>
                <a:close/>
              </a:path>
              <a:path w="2286000" h="558164">
                <a:moveTo>
                  <a:pt x="24384" y="12179"/>
                </a:moveTo>
                <a:lnTo>
                  <a:pt x="12179" y="24371"/>
                </a:lnTo>
                <a:lnTo>
                  <a:pt x="24384" y="24371"/>
                </a:lnTo>
                <a:lnTo>
                  <a:pt x="24384" y="12179"/>
                </a:lnTo>
                <a:close/>
              </a:path>
              <a:path w="2286000" h="558164">
                <a:moveTo>
                  <a:pt x="2261603" y="12179"/>
                </a:moveTo>
                <a:lnTo>
                  <a:pt x="24384" y="12179"/>
                </a:lnTo>
                <a:lnTo>
                  <a:pt x="24384" y="24371"/>
                </a:lnTo>
                <a:lnTo>
                  <a:pt x="2261603" y="24371"/>
                </a:lnTo>
                <a:lnTo>
                  <a:pt x="2261603" y="12179"/>
                </a:lnTo>
                <a:close/>
              </a:path>
              <a:path w="2286000" h="558164">
                <a:moveTo>
                  <a:pt x="2286000" y="12179"/>
                </a:moveTo>
                <a:lnTo>
                  <a:pt x="2261603" y="12179"/>
                </a:lnTo>
                <a:lnTo>
                  <a:pt x="2273795" y="24371"/>
                </a:lnTo>
                <a:lnTo>
                  <a:pt x="2286000" y="24371"/>
                </a:lnTo>
                <a:lnTo>
                  <a:pt x="2286000" y="12179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092955" y="5952248"/>
            <a:ext cx="1232535" cy="4813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20955">
              <a:lnSpc>
                <a:spcPct val="103400"/>
              </a:lnSpc>
              <a:spcBef>
                <a:spcPts val="75"/>
              </a:spcBef>
            </a:pPr>
            <a:r>
              <a:rPr sz="1450" b="1" spc="5" dirty="0">
                <a:solidFill>
                  <a:srgbClr val="282828"/>
                </a:solidFill>
                <a:latin typeface="Arial"/>
                <a:cs typeface="Arial"/>
              </a:rPr>
              <a:t>Origin </a:t>
            </a:r>
            <a:r>
              <a:rPr sz="1450" b="1" spc="10" dirty="0">
                <a:solidFill>
                  <a:srgbClr val="282828"/>
                </a:solidFill>
                <a:latin typeface="Arial"/>
                <a:cs typeface="Arial"/>
              </a:rPr>
              <a:t>North  (Meridian</a:t>
            </a:r>
            <a:r>
              <a:rPr sz="1450" b="1" spc="-75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1450" b="1" spc="10" dirty="0">
                <a:solidFill>
                  <a:srgbClr val="282828"/>
                </a:solidFill>
                <a:latin typeface="Arial"/>
                <a:cs typeface="Arial"/>
              </a:rPr>
              <a:t>Rd)</a:t>
            </a:r>
            <a:endParaRPr sz="145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412979" y="5934455"/>
            <a:ext cx="2265045" cy="533400"/>
          </a:xfrm>
          <a:custGeom>
            <a:avLst/>
            <a:gdLst/>
            <a:ahLst/>
            <a:cxnLst/>
            <a:rect l="l" t="t" r="r" b="b"/>
            <a:pathLst>
              <a:path w="2265045" h="533400">
                <a:moveTo>
                  <a:pt x="0" y="533400"/>
                </a:moveTo>
                <a:lnTo>
                  <a:pt x="2264651" y="533400"/>
                </a:lnTo>
                <a:lnTo>
                  <a:pt x="2264651" y="0"/>
                </a:lnTo>
                <a:lnTo>
                  <a:pt x="0" y="0"/>
                </a:lnTo>
                <a:lnTo>
                  <a:pt x="0" y="533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400800" y="5922276"/>
            <a:ext cx="2289175" cy="558165"/>
          </a:xfrm>
          <a:custGeom>
            <a:avLst/>
            <a:gdLst/>
            <a:ahLst/>
            <a:cxnLst/>
            <a:rect l="l" t="t" r="r" b="b"/>
            <a:pathLst>
              <a:path w="2289175" h="558164">
                <a:moveTo>
                  <a:pt x="2282939" y="0"/>
                </a:moveTo>
                <a:lnTo>
                  <a:pt x="6083" y="0"/>
                </a:lnTo>
                <a:lnTo>
                  <a:pt x="0" y="6083"/>
                </a:lnTo>
                <a:lnTo>
                  <a:pt x="0" y="551675"/>
                </a:lnTo>
                <a:lnTo>
                  <a:pt x="6083" y="557771"/>
                </a:lnTo>
                <a:lnTo>
                  <a:pt x="2282939" y="557771"/>
                </a:lnTo>
                <a:lnTo>
                  <a:pt x="2289048" y="551675"/>
                </a:lnTo>
                <a:lnTo>
                  <a:pt x="2289048" y="545579"/>
                </a:lnTo>
                <a:lnTo>
                  <a:pt x="24371" y="545579"/>
                </a:lnTo>
                <a:lnTo>
                  <a:pt x="12179" y="533387"/>
                </a:lnTo>
                <a:lnTo>
                  <a:pt x="24371" y="533387"/>
                </a:lnTo>
                <a:lnTo>
                  <a:pt x="24371" y="24371"/>
                </a:lnTo>
                <a:lnTo>
                  <a:pt x="12179" y="24371"/>
                </a:lnTo>
                <a:lnTo>
                  <a:pt x="24371" y="12179"/>
                </a:lnTo>
                <a:lnTo>
                  <a:pt x="2289048" y="12179"/>
                </a:lnTo>
                <a:lnTo>
                  <a:pt x="2289048" y="6083"/>
                </a:lnTo>
                <a:lnTo>
                  <a:pt x="2282939" y="0"/>
                </a:lnTo>
                <a:close/>
              </a:path>
              <a:path w="2289175" h="558164">
                <a:moveTo>
                  <a:pt x="24371" y="533387"/>
                </a:moveTo>
                <a:lnTo>
                  <a:pt x="12179" y="533387"/>
                </a:lnTo>
                <a:lnTo>
                  <a:pt x="24371" y="545579"/>
                </a:lnTo>
                <a:lnTo>
                  <a:pt x="24371" y="533387"/>
                </a:lnTo>
                <a:close/>
              </a:path>
              <a:path w="2289175" h="558164">
                <a:moveTo>
                  <a:pt x="2264651" y="533387"/>
                </a:moveTo>
                <a:lnTo>
                  <a:pt x="24371" y="533387"/>
                </a:lnTo>
                <a:lnTo>
                  <a:pt x="24371" y="545579"/>
                </a:lnTo>
                <a:lnTo>
                  <a:pt x="2264651" y="545579"/>
                </a:lnTo>
                <a:lnTo>
                  <a:pt x="2264651" y="533387"/>
                </a:lnTo>
                <a:close/>
              </a:path>
              <a:path w="2289175" h="558164">
                <a:moveTo>
                  <a:pt x="2264651" y="12179"/>
                </a:moveTo>
                <a:lnTo>
                  <a:pt x="2264651" y="545579"/>
                </a:lnTo>
                <a:lnTo>
                  <a:pt x="2276843" y="533387"/>
                </a:lnTo>
                <a:lnTo>
                  <a:pt x="2289048" y="533387"/>
                </a:lnTo>
                <a:lnTo>
                  <a:pt x="2289048" y="24371"/>
                </a:lnTo>
                <a:lnTo>
                  <a:pt x="2276843" y="24371"/>
                </a:lnTo>
                <a:lnTo>
                  <a:pt x="2264651" y="12179"/>
                </a:lnTo>
                <a:close/>
              </a:path>
              <a:path w="2289175" h="558164">
                <a:moveTo>
                  <a:pt x="2289048" y="533387"/>
                </a:moveTo>
                <a:lnTo>
                  <a:pt x="2276843" y="533387"/>
                </a:lnTo>
                <a:lnTo>
                  <a:pt x="2264651" y="545579"/>
                </a:lnTo>
                <a:lnTo>
                  <a:pt x="2289048" y="545579"/>
                </a:lnTo>
                <a:lnTo>
                  <a:pt x="2289048" y="533387"/>
                </a:lnTo>
                <a:close/>
              </a:path>
              <a:path w="2289175" h="558164">
                <a:moveTo>
                  <a:pt x="24371" y="12179"/>
                </a:moveTo>
                <a:lnTo>
                  <a:pt x="12179" y="24371"/>
                </a:lnTo>
                <a:lnTo>
                  <a:pt x="24371" y="24371"/>
                </a:lnTo>
                <a:lnTo>
                  <a:pt x="24371" y="12179"/>
                </a:lnTo>
                <a:close/>
              </a:path>
              <a:path w="2289175" h="558164">
                <a:moveTo>
                  <a:pt x="2264651" y="12179"/>
                </a:moveTo>
                <a:lnTo>
                  <a:pt x="24371" y="12179"/>
                </a:lnTo>
                <a:lnTo>
                  <a:pt x="24371" y="24371"/>
                </a:lnTo>
                <a:lnTo>
                  <a:pt x="2264651" y="24371"/>
                </a:lnTo>
                <a:lnTo>
                  <a:pt x="2264651" y="12179"/>
                </a:lnTo>
                <a:close/>
              </a:path>
              <a:path w="2289175" h="558164">
                <a:moveTo>
                  <a:pt x="2289048" y="12179"/>
                </a:moveTo>
                <a:lnTo>
                  <a:pt x="2264651" y="12179"/>
                </a:lnTo>
                <a:lnTo>
                  <a:pt x="2276843" y="24371"/>
                </a:lnTo>
                <a:lnTo>
                  <a:pt x="2289048" y="24371"/>
                </a:lnTo>
                <a:lnTo>
                  <a:pt x="2289048" y="12179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772161" y="5952248"/>
            <a:ext cx="1550035" cy="4813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14604">
              <a:lnSpc>
                <a:spcPct val="103400"/>
              </a:lnSpc>
              <a:spcBef>
                <a:spcPts val="75"/>
              </a:spcBef>
            </a:pPr>
            <a:r>
              <a:rPr sz="1450" b="1" spc="10" dirty="0">
                <a:solidFill>
                  <a:srgbClr val="282828"/>
                </a:solidFill>
                <a:latin typeface="Arial"/>
                <a:cs typeface="Arial"/>
              </a:rPr>
              <a:t>Origin Northeast  </a:t>
            </a:r>
            <a:r>
              <a:rPr sz="1450" b="1" spc="5" dirty="0">
                <a:solidFill>
                  <a:srgbClr val="282828"/>
                </a:solidFill>
                <a:latin typeface="Arial"/>
                <a:cs typeface="Arial"/>
              </a:rPr>
              <a:t>(Thomasville</a:t>
            </a:r>
            <a:r>
              <a:rPr sz="1450" b="1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1450" b="1" spc="15" dirty="0">
                <a:solidFill>
                  <a:srgbClr val="282828"/>
                </a:solidFill>
                <a:latin typeface="Arial"/>
                <a:cs typeface="Arial"/>
              </a:rPr>
              <a:t>Rd)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19047" y="4259185"/>
            <a:ext cx="2939415" cy="2456180"/>
          </a:xfrm>
          <a:custGeom>
            <a:avLst/>
            <a:gdLst/>
            <a:ahLst/>
            <a:cxnLst/>
            <a:rect l="l" t="t" r="r" b="b"/>
            <a:pathLst>
              <a:path w="2939415" h="2456179">
                <a:moveTo>
                  <a:pt x="2939339" y="0"/>
                </a:moveTo>
                <a:lnTo>
                  <a:pt x="1960918" y="358534"/>
                </a:lnTo>
                <a:lnTo>
                  <a:pt x="1832047" y="412971"/>
                </a:lnTo>
                <a:lnTo>
                  <a:pt x="1519726" y="576852"/>
                </a:lnTo>
                <a:lnTo>
                  <a:pt x="1135397" y="851029"/>
                </a:lnTo>
                <a:lnTo>
                  <a:pt x="790499" y="1236358"/>
                </a:lnTo>
                <a:lnTo>
                  <a:pt x="0" y="2455571"/>
                </a:lnTo>
                <a:lnTo>
                  <a:pt x="2939339" y="2455571"/>
                </a:lnTo>
                <a:lnTo>
                  <a:pt x="2939339" y="0"/>
                </a:lnTo>
                <a:close/>
              </a:path>
            </a:pathLst>
          </a:custGeom>
          <a:solidFill>
            <a:srgbClr val="B4C3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774809" y="2190128"/>
            <a:ext cx="1283970" cy="2210435"/>
          </a:xfrm>
          <a:custGeom>
            <a:avLst/>
            <a:gdLst/>
            <a:ahLst/>
            <a:cxnLst/>
            <a:rect l="l" t="t" r="r" b="b"/>
            <a:pathLst>
              <a:path w="1283970" h="2210435">
                <a:moveTo>
                  <a:pt x="1283578" y="0"/>
                </a:moveTo>
                <a:lnTo>
                  <a:pt x="94870" y="1833256"/>
                </a:lnTo>
                <a:lnTo>
                  <a:pt x="46721" y="1921122"/>
                </a:lnTo>
                <a:lnTo>
                  <a:pt x="0" y="2092711"/>
                </a:lnTo>
                <a:lnTo>
                  <a:pt x="101294" y="2210007"/>
                </a:lnTo>
                <a:lnTo>
                  <a:pt x="497193" y="2134995"/>
                </a:lnTo>
                <a:lnTo>
                  <a:pt x="1283578" y="1846553"/>
                </a:lnTo>
                <a:lnTo>
                  <a:pt x="1283578" y="0"/>
                </a:lnTo>
                <a:close/>
              </a:path>
            </a:pathLst>
          </a:custGeom>
          <a:solidFill>
            <a:srgbClr val="DD63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403985" marR="5080" indent="-680085">
              <a:lnSpc>
                <a:spcPct val="101499"/>
              </a:lnSpc>
              <a:spcBef>
                <a:spcPts val="90"/>
              </a:spcBef>
            </a:pPr>
            <a:r>
              <a:rPr spc="25" dirty="0"/>
              <a:t>PM </a:t>
            </a:r>
            <a:r>
              <a:rPr spc="-10" dirty="0"/>
              <a:t>Peak </a:t>
            </a:r>
            <a:r>
              <a:rPr spc="15" dirty="0"/>
              <a:t>Patterns  </a:t>
            </a:r>
            <a:r>
              <a:rPr spc="10" dirty="0"/>
              <a:t>(weekday)</a:t>
            </a:r>
          </a:p>
        </p:txBody>
      </p:sp>
      <p:sp>
        <p:nvSpPr>
          <p:cNvPr id="5" name="object 5"/>
          <p:cNvSpPr/>
          <p:nvPr/>
        </p:nvSpPr>
        <p:spPr>
          <a:xfrm>
            <a:off x="8476419" y="1283220"/>
            <a:ext cx="1069539" cy="755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00203" y="2566428"/>
            <a:ext cx="2517635" cy="32674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75819" y="2545092"/>
            <a:ext cx="2566670" cy="3313429"/>
          </a:xfrm>
          <a:custGeom>
            <a:avLst/>
            <a:gdLst/>
            <a:ahLst/>
            <a:cxnLst/>
            <a:rect l="l" t="t" r="r" b="b"/>
            <a:pathLst>
              <a:path w="2566670" h="3313429">
                <a:moveTo>
                  <a:pt x="2560320" y="0"/>
                </a:moveTo>
                <a:lnTo>
                  <a:pt x="6096" y="0"/>
                </a:lnTo>
                <a:lnTo>
                  <a:pt x="0" y="3047"/>
                </a:lnTo>
                <a:lnTo>
                  <a:pt x="0" y="3307067"/>
                </a:lnTo>
                <a:lnTo>
                  <a:pt x="6096" y="3313163"/>
                </a:lnTo>
                <a:lnTo>
                  <a:pt x="2560320" y="3313163"/>
                </a:lnTo>
                <a:lnTo>
                  <a:pt x="2566416" y="3307067"/>
                </a:lnTo>
                <a:lnTo>
                  <a:pt x="2566416" y="3300971"/>
                </a:lnTo>
                <a:lnTo>
                  <a:pt x="24384" y="3300971"/>
                </a:lnTo>
                <a:lnTo>
                  <a:pt x="12192" y="3288779"/>
                </a:lnTo>
                <a:lnTo>
                  <a:pt x="24384" y="3288779"/>
                </a:lnTo>
                <a:lnTo>
                  <a:pt x="24384" y="21323"/>
                </a:lnTo>
                <a:lnTo>
                  <a:pt x="12191" y="21323"/>
                </a:lnTo>
                <a:lnTo>
                  <a:pt x="24384" y="12191"/>
                </a:lnTo>
                <a:lnTo>
                  <a:pt x="2566416" y="12191"/>
                </a:lnTo>
                <a:lnTo>
                  <a:pt x="2566416" y="3047"/>
                </a:lnTo>
                <a:lnTo>
                  <a:pt x="2560320" y="0"/>
                </a:lnTo>
                <a:close/>
              </a:path>
              <a:path w="2566670" h="3313429">
                <a:moveTo>
                  <a:pt x="24384" y="3288779"/>
                </a:moveTo>
                <a:lnTo>
                  <a:pt x="12192" y="3288779"/>
                </a:lnTo>
                <a:lnTo>
                  <a:pt x="24384" y="3300971"/>
                </a:lnTo>
                <a:lnTo>
                  <a:pt x="24384" y="3288779"/>
                </a:lnTo>
                <a:close/>
              </a:path>
              <a:path w="2566670" h="3313429">
                <a:moveTo>
                  <a:pt x="2542019" y="3288779"/>
                </a:moveTo>
                <a:lnTo>
                  <a:pt x="24384" y="3288779"/>
                </a:lnTo>
                <a:lnTo>
                  <a:pt x="24384" y="3300971"/>
                </a:lnTo>
                <a:lnTo>
                  <a:pt x="2542019" y="3300971"/>
                </a:lnTo>
                <a:lnTo>
                  <a:pt x="2542019" y="3288779"/>
                </a:lnTo>
                <a:close/>
              </a:path>
              <a:path w="2566670" h="3313429">
                <a:moveTo>
                  <a:pt x="2542019" y="12191"/>
                </a:moveTo>
                <a:lnTo>
                  <a:pt x="2542019" y="3300971"/>
                </a:lnTo>
                <a:lnTo>
                  <a:pt x="2554224" y="3288779"/>
                </a:lnTo>
                <a:lnTo>
                  <a:pt x="2566416" y="3288779"/>
                </a:lnTo>
                <a:lnTo>
                  <a:pt x="2566416" y="21323"/>
                </a:lnTo>
                <a:lnTo>
                  <a:pt x="2554224" y="21323"/>
                </a:lnTo>
                <a:lnTo>
                  <a:pt x="2542019" y="12191"/>
                </a:lnTo>
                <a:close/>
              </a:path>
              <a:path w="2566670" h="3313429">
                <a:moveTo>
                  <a:pt x="2566416" y="3288779"/>
                </a:moveTo>
                <a:lnTo>
                  <a:pt x="2554224" y="3288779"/>
                </a:lnTo>
                <a:lnTo>
                  <a:pt x="2542019" y="3300971"/>
                </a:lnTo>
                <a:lnTo>
                  <a:pt x="2566416" y="3300971"/>
                </a:lnTo>
                <a:lnTo>
                  <a:pt x="2566416" y="3288779"/>
                </a:lnTo>
                <a:close/>
              </a:path>
              <a:path w="2566670" h="3313429">
                <a:moveTo>
                  <a:pt x="24384" y="12191"/>
                </a:moveTo>
                <a:lnTo>
                  <a:pt x="12191" y="21323"/>
                </a:lnTo>
                <a:lnTo>
                  <a:pt x="24384" y="21323"/>
                </a:lnTo>
                <a:lnTo>
                  <a:pt x="24384" y="12191"/>
                </a:lnTo>
                <a:close/>
              </a:path>
              <a:path w="2566670" h="3313429">
                <a:moveTo>
                  <a:pt x="2542019" y="12191"/>
                </a:moveTo>
                <a:lnTo>
                  <a:pt x="24384" y="12191"/>
                </a:lnTo>
                <a:lnTo>
                  <a:pt x="24384" y="21323"/>
                </a:lnTo>
                <a:lnTo>
                  <a:pt x="2542019" y="21323"/>
                </a:lnTo>
                <a:lnTo>
                  <a:pt x="2542019" y="12191"/>
                </a:lnTo>
                <a:close/>
              </a:path>
              <a:path w="2566670" h="3313429">
                <a:moveTo>
                  <a:pt x="2566416" y="12191"/>
                </a:moveTo>
                <a:lnTo>
                  <a:pt x="2542019" y="12191"/>
                </a:lnTo>
                <a:lnTo>
                  <a:pt x="2554224" y="21323"/>
                </a:lnTo>
                <a:lnTo>
                  <a:pt x="2566416" y="21323"/>
                </a:lnTo>
                <a:lnTo>
                  <a:pt x="2566416" y="12191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2919" y="2566428"/>
            <a:ext cx="2514600" cy="32674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1583" y="2545092"/>
            <a:ext cx="2557780" cy="3313429"/>
          </a:xfrm>
          <a:custGeom>
            <a:avLst/>
            <a:gdLst/>
            <a:ahLst/>
            <a:cxnLst/>
            <a:rect l="l" t="t" r="r" b="b"/>
            <a:pathLst>
              <a:path w="2557780" h="3313429">
                <a:moveTo>
                  <a:pt x="2554224" y="0"/>
                </a:moveTo>
                <a:lnTo>
                  <a:pt x="3035" y="0"/>
                </a:lnTo>
                <a:lnTo>
                  <a:pt x="0" y="3047"/>
                </a:lnTo>
                <a:lnTo>
                  <a:pt x="0" y="3307067"/>
                </a:lnTo>
                <a:lnTo>
                  <a:pt x="3035" y="3313163"/>
                </a:lnTo>
                <a:lnTo>
                  <a:pt x="2554224" y="3313163"/>
                </a:lnTo>
                <a:lnTo>
                  <a:pt x="2557272" y="3307067"/>
                </a:lnTo>
                <a:lnTo>
                  <a:pt x="2557272" y="3300971"/>
                </a:lnTo>
                <a:lnTo>
                  <a:pt x="21323" y="3300971"/>
                </a:lnTo>
                <a:lnTo>
                  <a:pt x="12179" y="3288779"/>
                </a:lnTo>
                <a:lnTo>
                  <a:pt x="21323" y="3288779"/>
                </a:lnTo>
                <a:lnTo>
                  <a:pt x="21323" y="21323"/>
                </a:lnTo>
                <a:lnTo>
                  <a:pt x="12179" y="21323"/>
                </a:lnTo>
                <a:lnTo>
                  <a:pt x="21323" y="12191"/>
                </a:lnTo>
                <a:lnTo>
                  <a:pt x="2557272" y="12191"/>
                </a:lnTo>
                <a:lnTo>
                  <a:pt x="2557272" y="3047"/>
                </a:lnTo>
                <a:lnTo>
                  <a:pt x="2554224" y="0"/>
                </a:lnTo>
                <a:close/>
              </a:path>
              <a:path w="2557780" h="3313429">
                <a:moveTo>
                  <a:pt x="21323" y="3288779"/>
                </a:moveTo>
                <a:lnTo>
                  <a:pt x="12179" y="3288779"/>
                </a:lnTo>
                <a:lnTo>
                  <a:pt x="21323" y="3300971"/>
                </a:lnTo>
                <a:lnTo>
                  <a:pt x="21323" y="3288779"/>
                </a:lnTo>
                <a:close/>
              </a:path>
              <a:path w="2557780" h="3313429">
                <a:moveTo>
                  <a:pt x="2535936" y="3288779"/>
                </a:moveTo>
                <a:lnTo>
                  <a:pt x="21323" y="3288779"/>
                </a:lnTo>
                <a:lnTo>
                  <a:pt x="21323" y="3300971"/>
                </a:lnTo>
                <a:lnTo>
                  <a:pt x="2535936" y="3300971"/>
                </a:lnTo>
                <a:lnTo>
                  <a:pt x="2535936" y="3288779"/>
                </a:lnTo>
                <a:close/>
              </a:path>
              <a:path w="2557780" h="3313429">
                <a:moveTo>
                  <a:pt x="2535936" y="12191"/>
                </a:moveTo>
                <a:lnTo>
                  <a:pt x="2535936" y="3300971"/>
                </a:lnTo>
                <a:lnTo>
                  <a:pt x="2548115" y="3288779"/>
                </a:lnTo>
                <a:lnTo>
                  <a:pt x="2557272" y="3288779"/>
                </a:lnTo>
                <a:lnTo>
                  <a:pt x="2557272" y="21323"/>
                </a:lnTo>
                <a:lnTo>
                  <a:pt x="2548115" y="21323"/>
                </a:lnTo>
                <a:lnTo>
                  <a:pt x="2535936" y="12191"/>
                </a:lnTo>
                <a:close/>
              </a:path>
              <a:path w="2557780" h="3313429">
                <a:moveTo>
                  <a:pt x="2557272" y="3288779"/>
                </a:moveTo>
                <a:lnTo>
                  <a:pt x="2548115" y="3288779"/>
                </a:lnTo>
                <a:lnTo>
                  <a:pt x="2535936" y="3300971"/>
                </a:lnTo>
                <a:lnTo>
                  <a:pt x="2557272" y="3300971"/>
                </a:lnTo>
                <a:lnTo>
                  <a:pt x="2557272" y="3288779"/>
                </a:lnTo>
                <a:close/>
              </a:path>
              <a:path w="2557780" h="3313429">
                <a:moveTo>
                  <a:pt x="21323" y="12191"/>
                </a:moveTo>
                <a:lnTo>
                  <a:pt x="12179" y="21323"/>
                </a:lnTo>
                <a:lnTo>
                  <a:pt x="21323" y="21323"/>
                </a:lnTo>
                <a:lnTo>
                  <a:pt x="21323" y="12191"/>
                </a:lnTo>
                <a:close/>
              </a:path>
              <a:path w="2557780" h="3313429">
                <a:moveTo>
                  <a:pt x="2535936" y="12191"/>
                </a:moveTo>
                <a:lnTo>
                  <a:pt x="21323" y="12191"/>
                </a:lnTo>
                <a:lnTo>
                  <a:pt x="21323" y="21323"/>
                </a:lnTo>
                <a:lnTo>
                  <a:pt x="2535936" y="21323"/>
                </a:lnTo>
                <a:lnTo>
                  <a:pt x="2535936" y="12191"/>
                </a:lnTo>
                <a:close/>
              </a:path>
              <a:path w="2557780" h="3313429">
                <a:moveTo>
                  <a:pt x="2557272" y="12191"/>
                </a:moveTo>
                <a:lnTo>
                  <a:pt x="2535936" y="12191"/>
                </a:lnTo>
                <a:lnTo>
                  <a:pt x="2548115" y="21323"/>
                </a:lnTo>
                <a:lnTo>
                  <a:pt x="2557272" y="21323"/>
                </a:lnTo>
                <a:lnTo>
                  <a:pt x="2557272" y="12191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01555" y="2581668"/>
            <a:ext cx="2514600" cy="32674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77184" y="2557284"/>
            <a:ext cx="2563495" cy="3313429"/>
          </a:xfrm>
          <a:custGeom>
            <a:avLst/>
            <a:gdLst/>
            <a:ahLst/>
            <a:cxnLst/>
            <a:rect l="l" t="t" r="r" b="b"/>
            <a:pathLst>
              <a:path w="2563495" h="3313429">
                <a:moveTo>
                  <a:pt x="2557259" y="0"/>
                </a:moveTo>
                <a:lnTo>
                  <a:pt x="6083" y="0"/>
                </a:lnTo>
                <a:lnTo>
                  <a:pt x="0" y="6096"/>
                </a:lnTo>
                <a:lnTo>
                  <a:pt x="0" y="3310115"/>
                </a:lnTo>
                <a:lnTo>
                  <a:pt x="6083" y="3313163"/>
                </a:lnTo>
                <a:lnTo>
                  <a:pt x="2557259" y="3313163"/>
                </a:lnTo>
                <a:lnTo>
                  <a:pt x="2563355" y="3310115"/>
                </a:lnTo>
                <a:lnTo>
                  <a:pt x="2563355" y="3304006"/>
                </a:lnTo>
                <a:lnTo>
                  <a:pt x="24371" y="3304006"/>
                </a:lnTo>
                <a:lnTo>
                  <a:pt x="12179" y="3291827"/>
                </a:lnTo>
                <a:lnTo>
                  <a:pt x="24371" y="3291827"/>
                </a:lnTo>
                <a:lnTo>
                  <a:pt x="24371" y="24358"/>
                </a:lnTo>
                <a:lnTo>
                  <a:pt x="12179" y="24358"/>
                </a:lnTo>
                <a:lnTo>
                  <a:pt x="24371" y="12179"/>
                </a:lnTo>
                <a:lnTo>
                  <a:pt x="2563355" y="12179"/>
                </a:lnTo>
                <a:lnTo>
                  <a:pt x="2563355" y="6096"/>
                </a:lnTo>
                <a:lnTo>
                  <a:pt x="2557259" y="0"/>
                </a:lnTo>
                <a:close/>
              </a:path>
              <a:path w="2563495" h="3313429">
                <a:moveTo>
                  <a:pt x="24371" y="3291827"/>
                </a:moveTo>
                <a:lnTo>
                  <a:pt x="12179" y="3291827"/>
                </a:lnTo>
                <a:lnTo>
                  <a:pt x="24371" y="3304006"/>
                </a:lnTo>
                <a:lnTo>
                  <a:pt x="24371" y="3291827"/>
                </a:lnTo>
                <a:close/>
              </a:path>
              <a:path w="2563495" h="3313429">
                <a:moveTo>
                  <a:pt x="2538971" y="3291827"/>
                </a:moveTo>
                <a:lnTo>
                  <a:pt x="24371" y="3291827"/>
                </a:lnTo>
                <a:lnTo>
                  <a:pt x="24371" y="3304006"/>
                </a:lnTo>
                <a:lnTo>
                  <a:pt x="2538971" y="3304006"/>
                </a:lnTo>
                <a:lnTo>
                  <a:pt x="2538971" y="3291827"/>
                </a:lnTo>
                <a:close/>
              </a:path>
              <a:path w="2563495" h="3313429">
                <a:moveTo>
                  <a:pt x="2538971" y="12179"/>
                </a:moveTo>
                <a:lnTo>
                  <a:pt x="2538971" y="3304006"/>
                </a:lnTo>
                <a:lnTo>
                  <a:pt x="2551163" y="3291827"/>
                </a:lnTo>
                <a:lnTo>
                  <a:pt x="2563355" y="3291827"/>
                </a:lnTo>
                <a:lnTo>
                  <a:pt x="2563355" y="24358"/>
                </a:lnTo>
                <a:lnTo>
                  <a:pt x="2551163" y="24358"/>
                </a:lnTo>
                <a:lnTo>
                  <a:pt x="2538971" y="12179"/>
                </a:lnTo>
                <a:close/>
              </a:path>
              <a:path w="2563495" h="3313429">
                <a:moveTo>
                  <a:pt x="2563355" y="3291827"/>
                </a:moveTo>
                <a:lnTo>
                  <a:pt x="2551163" y="3291827"/>
                </a:lnTo>
                <a:lnTo>
                  <a:pt x="2538971" y="3304006"/>
                </a:lnTo>
                <a:lnTo>
                  <a:pt x="2563355" y="3304006"/>
                </a:lnTo>
                <a:lnTo>
                  <a:pt x="2563355" y="3291827"/>
                </a:lnTo>
                <a:close/>
              </a:path>
              <a:path w="2563495" h="3313429">
                <a:moveTo>
                  <a:pt x="24371" y="12179"/>
                </a:moveTo>
                <a:lnTo>
                  <a:pt x="12179" y="24358"/>
                </a:lnTo>
                <a:lnTo>
                  <a:pt x="24371" y="24358"/>
                </a:lnTo>
                <a:lnTo>
                  <a:pt x="24371" y="12179"/>
                </a:lnTo>
                <a:close/>
              </a:path>
              <a:path w="2563495" h="3313429">
                <a:moveTo>
                  <a:pt x="2538971" y="12179"/>
                </a:moveTo>
                <a:lnTo>
                  <a:pt x="24371" y="12179"/>
                </a:lnTo>
                <a:lnTo>
                  <a:pt x="24371" y="24358"/>
                </a:lnTo>
                <a:lnTo>
                  <a:pt x="2538971" y="24358"/>
                </a:lnTo>
                <a:lnTo>
                  <a:pt x="2538971" y="12179"/>
                </a:lnTo>
                <a:close/>
              </a:path>
              <a:path w="2563495" h="3313429">
                <a:moveTo>
                  <a:pt x="2563355" y="12179"/>
                </a:moveTo>
                <a:lnTo>
                  <a:pt x="2538971" y="12179"/>
                </a:lnTo>
                <a:lnTo>
                  <a:pt x="2551163" y="24358"/>
                </a:lnTo>
                <a:lnTo>
                  <a:pt x="2563355" y="24358"/>
                </a:lnTo>
                <a:lnTo>
                  <a:pt x="2563355" y="12179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15683" y="5894844"/>
            <a:ext cx="2289175" cy="558165"/>
          </a:xfrm>
          <a:custGeom>
            <a:avLst/>
            <a:gdLst/>
            <a:ahLst/>
            <a:cxnLst/>
            <a:rect l="l" t="t" r="r" b="b"/>
            <a:pathLst>
              <a:path w="2289175" h="558164">
                <a:moveTo>
                  <a:pt x="2282939" y="0"/>
                </a:moveTo>
                <a:lnTo>
                  <a:pt x="6096" y="0"/>
                </a:lnTo>
                <a:lnTo>
                  <a:pt x="0" y="6096"/>
                </a:lnTo>
                <a:lnTo>
                  <a:pt x="0" y="551675"/>
                </a:lnTo>
                <a:lnTo>
                  <a:pt x="6096" y="557771"/>
                </a:lnTo>
                <a:lnTo>
                  <a:pt x="2282939" y="557771"/>
                </a:lnTo>
                <a:lnTo>
                  <a:pt x="2289048" y="551675"/>
                </a:lnTo>
                <a:lnTo>
                  <a:pt x="2289048" y="545592"/>
                </a:lnTo>
                <a:lnTo>
                  <a:pt x="24384" y="545592"/>
                </a:lnTo>
                <a:lnTo>
                  <a:pt x="12192" y="533387"/>
                </a:lnTo>
                <a:lnTo>
                  <a:pt x="24384" y="533387"/>
                </a:lnTo>
                <a:lnTo>
                  <a:pt x="24384" y="24371"/>
                </a:lnTo>
                <a:lnTo>
                  <a:pt x="12191" y="24371"/>
                </a:lnTo>
                <a:lnTo>
                  <a:pt x="24384" y="12192"/>
                </a:lnTo>
                <a:lnTo>
                  <a:pt x="2289048" y="12192"/>
                </a:lnTo>
                <a:lnTo>
                  <a:pt x="2289048" y="6096"/>
                </a:lnTo>
                <a:lnTo>
                  <a:pt x="2282939" y="0"/>
                </a:lnTo>
                <a:close/>
              </a:path>
              <a:path w="2289175" h="558164">
                <a:moveTo>
                  <a:pt x="24384" y="533387"/>
                </a:moveTo>
                <a:lnTo>
                  <a:pt x="12192" y="533387"/>
                </a:lnTo>
                <a:lnTo>
                  <a:pt x="24384" y="545592"/>
                </a:lnTo>
                <a:lnTo>
                  <a:pt x="24384" y="533387"/>
                </a:lnTo>
                <a:close/>
              </a:path>
              <a:path w="2289175" h="558164">
                <a:moveTo>
                  <a:pt x="2264651" y="533387"/>
                </a:moveTo>
                <a:lnTo>
                  <a:pt x="24384" y="533387"/>
                </a:lnTo>
                <a:lnTo>
                  <a:pt x="24384" y="545592"/>
                </a:lnTo>
                <a:lnTo>
                  <a:pt x="2264651" y="545592"/>
                </a:lnTo>
                <a:lnTo>
                  <a:pt x="2264651" y="533387"/>
                </a:lnTo>
                <a:close/>
              </a:path>
              <a:path w="2289175" h="558164">
                <a:moveTo>
                  <a:pt x="2264651" y="12192"/>
                </a:moveTo>
                <a:lnTo>
                  <a:pt x="2264651" y="545592"/>
                </a:lnTo>
                <a:lnTo>
                  <a:pt x="2276856" y="533387"/>
                </a:lnTo>
                <a:lnTo>
                  <a:pt x="2289048" y="533387"/>
                </a:lnTo>
                <a:lnTo>
                  <a:pt x="2289048" y="24371"/>
                </a:lnTo>
                <a:lnTo>
                  <a:pt x="2276856" y="24371"/>
                </a:lnTo>
                <a:lnTo>
                  <a:pt x="2264651" y="12192"/>
                </a:lnTo>
                <a:close/>
              </a:path>
              <a:path w="2289175" h="558164">
                <a:moveTo>
                  <a:pt x="2289048" y="533387"/>
                </a:moveTo>
                <a:lnTo>
                  <a:pt x="2276856" y="533387"/>
                </a:lnTo>
                <a:lnTo>
                  <a:pt x="2264651" y="545592"/>
                </a:lnTo>
                <a:lnTo>
                  <a:pt x="2289048" y="545592"/>
                </a:lnTo>
                <a:lnTo>
                  <a:pt x="2289048" y="533387"/>
                </a:lnTo>
                <a:close/>
              </a:path>
              <a:path w="2289175" h="558164">
                <a:moveTo>
                  <a:pt x="24384" y="12192"/>
                </a:moveTo>
                <a:lnTo>
                  <a:pt x="12191" y="24371"/>
                </a:lnTo>
                <a:lnTo>
                  <a:pt x="24384" y="24371"/>
                </a:lnTo>
                <a:lnTo>
                  <a:pt x="24384" y="12192"/>
                </a:lnTo>
                <a:close/>
              </a:path>
              <a:path w="2289175" h="558164">
                <a:moveTo>
                  <a:pt x="2264651" y="12192"/>
                </a:moveTo>
                <a:lnTo>
                  <a:pt x="24384" y="12192"/>
                </a:lnTo>
                <a:lnTo>
                  <a:pt x="24384" y="24371"/>
                </a:lnTo>
                <a:lnTo>
                  <a:pt x="2264651" y="24371"/>
                </a:lnTo>
                <a:lnTo>
                  <a:pt x="2264651" y="12192"/>
                </a:lnTo>
                <a:close/>
              </a:path>
              <a:path w="2289175" h="558164">
                <a:moveTo>
                  <a:pt x="2289048" y="12192"/>
                </a:moveTo>
                <a:lnTo>
                  <a:pt x="2264651" y="12192"/>
                </a:lnTo>
                <a:lnTo>
                  <a:pt x="2276856" y="24371"/>
                </a:lnTo>
                <a:lnTo>
                  <a:pt x="2289048" y="24371"/>
                </a:lnTo>
                <a:lnTo>
                  <a:pt x="2289048" y="12192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075448" y="5924816"/>
            <a:ext cx="1368425" cy="4813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146050">
              <a:lnSpc>
                <a:spcPct val="103400"/>
              </a:lnSpc>
              <a:spcBef>
                <a:spcPts val="75"/>
              </a:spcBef>
            </a:pPr>
            <a:r>
              <a:rPr sz="1450" b="1" spc="5" dirty="0">
                <a:solidFill>
                  <a:srgbClr val="282828"/>
                </a:solidFill>
                <a:latin typeface="Arial"/>
                <a:cs typeface="Arial"/>
              </a:rPr>
              <a:t>Origin </a:t>
            </a:r>
            <a:r>
              <a:rPr sz="1450" b="1" dirty="0">
                <a:solidFill>
                  <a:srgbClr val="282828"/>
                </a:solidFill>
                <a:latin typeface="Arial"/>
                <a:cs typeface="Arial"/>
              </a:rPr>
              <a:t>West  </a:t>
            </a:r>
            <a:r>
              <a:rPr sz="1450" b="1" spc="10" dirty="0">
                <a:solidFill>
                  <a:srgbClr val="282828"/>
                </a:solidFill>
                <a:latin typeface="Arial"/>
                <a:cs typeface="Arial"/>
              </a:rPr>
              <a:t>of </a:t>
            </a:r>
            <a:r>
              <a:rPr sz="1450" b="1" spc="25" dirty="0">
                <a:solidFill>
                  <a:srgbClr val="282828"/>
                </a:solidFill>
                <a:latin typeface="Arial"/>
                <a:cs typeface="Arial"/>
              </a:rPr>
              <a:t>N Monroe</a:t>
            </a:r>
            <a:r>
              <a:rPr sz="1450" b="1" spc="-95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282828"/>
                </a:solidFill>
                <a:latin typeface="Arial"/>
                <a:cs typeface="Arial"/>
              </a:rPr>
              <a:t>St</a:t>
            </a:r>
            <a:endParaRPr sz="145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572243" y="5922276"/>
            <a:ext cx="2286000" cy="558165"/>
          </a:xfrm>
          <a:custGeom>
            <a:avLst/>
            <a:gdLst/>
            <a:ahLst/>
            <a:cxnLst/>
            <a:rect l="l" t="t" r="r" b="b"/>
            <a:pathLst>
              <a:path w="2286000" h="558164">
                <a:moveTo>
                  <a:pt x="2282939" y="0"/>
                </a:moveTo>
                <a:lnTo>
                  <a:pt x="6096" y="0"/>
                </a:lnTo>
                <a:lnTo>
                  <a:pt x="0" y="6083"/>
                </a:lnTo>
                <a:lnTo>
                  <a:pt x="0" y="551675"/>
                </a:lnTo>
                <a:lnTo>
                  <a:pt x="6096" y="557771"/>
                </a:lnTo>
                <a:lnTo>
                  <a:pt x="2282939" y="557771"/>
                </a:lnTo>
                <a:lnTo>
                  <a:pt x="2286000" y="551675"/>
                </a:lnTo>
                <a:lnTo>
                  <a:pt x="2286000" y="545579"/>
                </a:lnTo>
                <a:lnTo>
                  <a:pt x="24384" y="545579"/>
                </a:lnTo>
                <a:lnTo>
                  <a:pt x="12192" y="533387"/>
                </a:lnTo>
                <a:lnTo>
                  <a:pt x="24384" y="533387"/>
                </a:lnTo>
                <a:lnTo>
                  <a:pt x="24384" y="24371"/>
                </a:lnTo>
                <a:lnTo>
                  <a:pt x="12191" y="24371"/>
                </a:lnTo>
                <a:lnTo>
                  <a:pt x="24384" y="12179"/>
                </a:lnTo>
                <a:lnTo>
                  <a:pt x="2286000" y="12179"/>
                </a:lnTo>
                <a:lnTo>
                  <a:pt x="2286000" y="6083"/>
                </a:lnTo>
                <a:lnTo>
                  <a:pt x="2282939" y="0"/>
                </a:lnTo>
                <a:close/>
              </a:path>
              <a:path w="2286000" h="558164">
                <a:moveTo>
                  <a:pt x="24384" y="533387"/>
                </a:moveTo>
                <a:lnTo>
                  <a:pt x="12192" y="533387"/>
                </a:lnTo>
                <a:lnTo>
                  <a:pt x="24384" y="545579"/>
                </a:lnTo>
                <a:lnTo>
                  <a:pt x="24384" y="533387"/>
                </a:lnTo>
                <a:close/>
              </a:path>
              <a:path w="2286000" h="558164">
                <a:moveTo>
                  <a:pt x="2264651" y="533387"/>
                </a:moveTo>
                <a:lnTo>
                  <a:pt x="24384" y="533387"/>
                </a:lnTo>
                <a:lnTo>
                  <a:pt x="24384" y="545579"/>
                </a:lnTo>
                <a:lnTo>
                  <a:pt x="2264651" y="545579"/>
                </a:lnTo>
                <a:lnTo>
                  <a:pt x="2264651" y="533387"/>
                </a:lnTo>
                <a:close/>
              </a:path>
              <a:path w="2286000" h="558164">
                <a:moveTo>
                  <a:pt x="2264651" y="12179"/>
                </a:moveTo>
                <a:lnTo>
                  <a:pt x="2264651" y="545579"/>
                </a:lnTo>
                <a:lnTo>
                  <a:pt x="2276856" y="533387"/>
                </a:lnTo>
                <a:lnTo>
                  <a:pt x="2286000" y="533387"/>
                </a:lnTo>
                <a:lnTo>
                  <a:pt x="2286000" y="24371"/>
                </a:lnTo>
                <a:lnTo>
                  <a:pt x="2276856" y="24371"/>
                </a:lnTo>
                <a:lnTo>
                  <a:pt x="2264651" y="12179"/>
                </a:lnTo>
                <a:close/>
              </a:path>
              <a:path w="2286000" h="558164">
                <a:moveTo>
                  <a:pt x="2286000" y="533387"/>
                </a:moveTo>
                <a:lnTo>
                  <a:pt x="2276856" y="533387"/>
                </a:lnTo>
                <a:lnTo>
                  <a:pt x="2264651" y="545579"/>
                </a:lnTo>
                <a:lnTo>
                  <a:pt x="2286000" y="545579"/>
                </a:lnTo>
                <a:lnTo>
                  <a:pt x="2286000" y="533387"/>
                </a:lnTo>
                <a:close/>
              </a:path>
              <a:path w="2286000" h="558164">
                <a:moveTo>
                  <a:pt x="24384" y="12179"/>
                </a:moveTo>
                <a:lnTo>
                  <a:pt x="12191" y="24371"/>
                </a:lnTo>
                <a:lnTo>
                  <a:pt x="24384" y="24371"/>
                </a:lnTo>
                <a:lnTo>
                  <a:pt x="24384" y="12179"/>
                </a:lnTo>
                <a:close/>
              </a:path>
              <a:path w="2286000" h="558164">
                <a:moveTo>
                  <a:pt x="2264651" y="12179"/>
                </a:moveTo>
                <a:lnTo>
                  <a:pt x="24384" y="12179"/>
                </a:lnTo>
                <a:lnTo>
                  <a:pt x="24384" y="24371"/>
                </a:lnTo>
                <a:lnTo>
                  <a:pt x="2264651" y="24371"/>
                </a:lnTo>
                <a:lnTo>
                  <a:pt x="2264651" y="12179"/>
                </a:lnTo>
                <a:close/>
              </a:path>
              <a:path w="2286000" h="558164">
                <a:moveTo>
                  <a:pt x="2286000" y="12179"/>
                </a:moveTo>
                <a:lnTo>
                  <a:pt x="2264651" y="12179"/>
                </a:lnTo>
                <a:lnTo>
                  <a:pt x="2276856" y="24371"/>
                </a:lnTo>
                <a:lnTo>
                  <a:pt x="2286000" y="24371"/>
                </a:lnTo>
                <a:lnTo>
                  <a:pt x="2286000" y="12179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138663" y="5952248"/>
            <a:ext cx="1175385" cy="4813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48895" marR="5080" indent="-36830">
              <a:lnSpc>
                <a:spcPct val="103400"/>
              </a:lnSpc>
              <a:spcBef>
                <a:spcPts val="75"/>
              </a:spcBef>
            </a:pPr>
            <a:r>
              <a:rPr sz="1450" b="1" spc="5" dirty="0">
                <a:solidFill>
                  <a:srgbClr val="282828"/>
                </a:solidFill>
                <a:latin typeface="Arial"/>
                <a:cs typeface="Arial"/>
              </a:rPr>
              <a:t>Origin </a:t>
            </a:r>
            <a:r>
              <a:rPr sz="1450" b="1" spc="0" dirty="0">
                <a:solidFill>
                  <a:srgbClr val="282828"/>
                </a:solidFill>
                <a:latin typeface="Arial"/>
                <a:cs typeface="Arial"/>
              </a:rPr>
              <a:t>Along  </a:t>
            </a:r>
            <a:r>
              <a:rPr sz="1450" b="1" spc="25" dirty="0">
                <a:solidFill>
                  <a:srgbClr val="282828"/>
                </a:solidFill>
                <a:latin typeface="Arial"/>
                <a:cs typeface="Arial"/>
              </a:rPr>
              <a:t>N Monroe</a:t>
            </a:r>
            <a:r>
              <a:rPr sz="1450" b="1" spc="-125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1450" b="1" spc="10" dirty="0">
                <a:solidFill>
                  <a:srgbClr val="282828"/>
                </a:solidFill>
                <a:latin typeface="Arial"/>
                <a:cs typeface="Arial"/>
              </a:rPr>
              <a:t>St</a:t>
            </a:r>
            <a:endParaRPr sz="145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428219" y="5934455"/>
            <a:ext cx="2261870" cy="533400"/>
          </a:xfrm>
          <a:custGeom>
            <a:avLst/>
            <a:gdLst/>
            <a:ahLst/>
            <a:cxnLst/>
            <a:rect l="l" t="t" r="r" b="b"/>
            <a:pathLst>
              <a:path w="2261870" h="533400">
                <a:moveTo>
                  <a:pt x="0" y="533400"/>
                </a:moveTo>
                <a:lnTo>
                  <a:pt x="2261616" y="533400"/>
                </a:lnTo>
                <a:lnTo>
                  <a:pt x="2261616" y="0"/>
                </a:lnTo>
                <a:lnTo>
                  <a:pt x="0" y="0"/>
                </a:lnTo>
                <a:lnTo>
                  <a:pt x="0" y="533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416027" y="5922276"/>
            <a:ext cx="2286000" cy="558165"/>
          </a:xfrm>
          <a:custGeom>
            <a:avLst/>
            <a:gdLst/>
            <a:ahLst/>
            <a:cxnLst/>
            <a:rect l="l" t="t" r="r" b="b"/>
            <a:pathLst>
              <a:path w="2286000" h="558164">
                <a:moveTo>
                  <a:pt x="2279904" y="0"/>
                </a:moveTo>
                <a:lnTo>
                  <a:pt x="6096" y="0"/>
                </a:lnTo>
                <a:lnTo>
                  <a:pt x="0" y="6083"/>
                </a:lnTo>
                <a:lnTo>
                  <a:pt x="0" y="551675"/>
                </a:lnTo>
                <a:lnTo>
                  <a:pt x="6096" y="557771"/>
                </a:lnTo>
                <a:lnTo>
                  <a:pt x="2279904" y="557771"/>
                </a:lnTo>
                <a:lnTo>
                  <a:pt x="2285987" y="551675"/>
                </a:lnTo>
                <a:lnTo>
                  <a:pt x="2285987" y="545579"/>
                </a:lnTo>
                <a:lnTo>
                  <a:pt x="24384" y="545579"/>
                </a:lnTo>
                <a:lnTo>
                  <a:pt x="12179" y="533387"/>
                </a:lnTo>
                <a:lnTo>
                  <a:pt x="24384" y="533387"/>
                </a:lnTo>
                <a:lnTo>
                  <a:pt x="24384" y="24371"/>
                </a:lnTo>
                <a:lnTo>
                  <a:pt x="12179" y="24371"/>
                </a:lnTo>
                <a:lnTo>
                  <a:pt x="24384" y="12179"/>
                </a:lnTo>
                <a:lnTo>
                  <a:pt x="2285987" y="12179"/>
                </a:lnTo>
                <a:lnTo>
                  <a:pt x="2285987" y="6083"/>
                </a:lnTo>
                <a:lnTo>
                  <a:pt x="2279904" y="0"/>
                </a:lnTo>
                <a:close/>
              </a:path>
              <a:path w="2286000" h="558164">
                <a:moveTo>
                  <a:pt x="24384" y="533387"/>
                </a:moveTo>
                <a:lnTo>
                  <a:pt x="12179" y="533387"/>
                </a:lnTo>
                <a:lnTo>
                  <a:pt x="24384" y="545579"/>
                </a:lnTo>
                <a:lnTo>
                  <a:pt x="24384" y="533387"/>
                </a:lnTo>
                <a:close/>
              </a:path>
              <a:path w="2286000" h="558164">
                <a:moveTo>
                  <a:pt x="2261603" y="533387"/>
                </a:moveTo>
                <a:lnTo>
                  <a:pt x="24384" y="533387"/>
                </a:lnTo>
                <a:lnTo>
                  <a:pt x="24384" y="545579"/>
                </a:lnTo>
                <a:lnTo>
                  <a:pt x="2261603" y="545579"/>
                </a:lnTo>
                <a:lnTo>
                  <a:pt x="2261603" y="533387"/>
                </a:lnTo>
                <a:close/>
              </a:path>
              <a:path w="2286000" h="558164">
                <a:moveTo>
                  <a:pt x="2261603" y="12179"/>
                </a:moveTo>
                <a:lnTo>
                  <a:pt x="2261603" y="545579"/>
                </a:lnTo>
                <a:lnTo>
                  <a:pt x="2273808" y="533387"/>
                </a:lnTo>
                <a:lnTo>
                  <a:pt x="2285987" y="533387"/>
                </a:lnTo>
                <a:lnTo>
                  <a:pt x="2285987" y="24371"/>
                </a:lnTo>
                <a:lnTo>
                  <a:pt x="2273808" y="24371"/>
                </a:lnTo>
                <a:lnTo>
                  <a:pt x="2261603" y="12179"/>
                </a:lnTo>
                <a:close/>
              </a:path>
              <a:path w="2286000" h="558164">
                <a:moveTo>
                  <a:pt x="2285987" y="533387"/>
                </a:moveTo>
                <a:lnTo>
                  <a:pt x="2273808" y="533387"/>
                </a:lnTo>
                <a:lnTo>
                  <a:pt x="2261603" y="545579"/>
                </a:lnTo>
                <a:lnTo>
                  <a:pt x="2285987" y="545579"/>
                </a:lnTo>
                <a:lnTo>
                  <a:pt x="2285987" y="533387"/>
                </a:lnTo>
                <a:close/>
              </a:path>
              <a:path w="2286000" h="558164">
                <a:moveTo>
                  <a:pt x="24384" y="12179"/>
                </a:moveTo>
                <a:lnTo>
                  <a:pt x="12179" y="24371"/>
                </a:lnTo>
                <a:lnTo>
                  <a:pt x="24384" y="24371"/>
                </a:lnTo>
                <a:lnTo>
                  <a:pt x="24384" y="12179"/>
                </a:lnTo>
                <a:close/>
              </a:path>
              <a:path w="2286000" h="558164">
                <a:moveTo>
                  <a:pt x="2261603" y="12179"/>
                </a:moveTo>
                <a:lnTo>
                  <a:pt x="24384" y="12179"/>
                </a:lnTo>
                <a:lnTo>
                  <a:pt x="24384" y="24371"/>
                </a:lnTo>
                <a:lnTo>
                  <a:pt x="2261603" y="24371"/>
                </a:lnTo>
                <a:lnTo>
                  <a:pt x="2261603" y="12179"/>
                </a:lnTo>
                <a:close/>
              </a:path>
              <a:path w="2286000" h="558164">
                <a:moveTo>
                  <a:pt x="2285987" y="12179"/>
                </a:moveTo>
                <a:lnTo>
                  <a:pt x="2261603" y="12179"/>
                </a:lnTo>
                <a:lnTo>
                  <a:pt x="2273808" y="24371"/>
                </a:lnTo>
                <a:lnTo>
                  <a:pt x="2285987" y="24371"/>
                </a:lnTo>
                <a:lnTo>
                  <a:pt x="2285987" y="12179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872744" y="5952248"/>
            <a:ext cx="1368425" cy="4813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170180">
              <a:lnSpc>
                <a:spcPct val="103400"/>
              </a:lnSpc>
              <a:spcBef>
                <a:spcPts val="75"/>
              </a:spcBef>
            </a:pPr>
            <a:r>
              <a:rPr sz="1450" b="1" spc="5" dirty="0">
                <a:solidFill>
                  <a:srgbClr val="282828"/>
                </a:solidFill>
                <a:latin typeface="Arial"/>
                <a:cs typeface="Arial"/>
              </a:rPr>
              <a:t>Origin </a:t>
            </a:r>
            <a:r>
              <a:rPr sz="1450" b="1" spc="0" dirty="0">
                <a:solidFill>
                  <a:srgbClr val="282828"/>
                </a:solidFill>
                <a:latin typeface="Arial"/>
                <a:cs typeface="Arial"/>
              </a:rPr>
              <a:t>East  </a:t>
            </a:r>
            <a:r>
              <a:rPr sz="1450" b="1" spc="10" dirty="0">
                <a:solidFill>
                  <a:srgbClr val="282828"/>
                </a:solidFill>
                <a:latin typeface="Arial"/>
                <a:cs typeface="Arial"/>
              </a:rPr>
              <a:t>of </a:t>
            </a:r>
            <a:r>
              <a:rPr sz="1450" b="1" spc="25" dirty="0">
                <a:solidFill>
                  <a:srgbClr val="282828"/>
                </a:solidFill>
                <a:latin typeface="Arial"/>
                <a:cs typeface="Arial"/>
              </a:rPr>
              <a:t>N Monroe</a:t>
            </a:r>
            <a:r>
              <a:rPr sz="1450" b="1" spc="-95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282828"/>
                </a:solidFill>
                <a:latin typeface="Arial"/>
                <a:cs typeface="Arial"/>
              </a:rPr>
              <a:t>St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19047" y="4259185"/>
            <a:ext cx="2939415" cy="2456180"/>
          </a:xfrm>
          <a:custGeom>
            <a:avLst/>
            <a:gdLst/>
            <a:ahLst/>
            <a:cxnLst/>
            <a:rect l="l" t="t" r="r" b="b"/>
            <a:pathLst>
              <a:path w="2939415" h="2456179">
                <a:moveTo>
                  <a:pt x="2939339" y="0"/>
                </a:moveTo>
                <a:lnTo>
                  <a:pt x="1960918" y="358534"/>
                </a:lnTo>
                <a:lnTo>
                  <a:pt x="1832047" y="412971"/>
                </a:lnTo>
                <a:lnTo>
                  <a:pt x="1519726" y="576852"/>
                </a:lnTo>
                <a:lnTo>
                  <a:pt x="1135397" y="851029"/>
                </a:lnTo>
                <a:lnTo>
                  <a:pt x="790499" y="1236358"/>
                </a:lnTo>
                <a:lnTo>
                  <a:pt x="0" y="2455571"/>
                </a:lnTo>
                <a:lnTo>
                  <a:pt x="2939339" y="2455571"/>
                </a:lnTo>
                <a:lnTo>
                  <a:pt x="2939339" y="0"/>
                </a:lnTo>
                <a:close/>
              </a:path>
            </a:pathLst>
          </a:custGeom>
          <a:solidFill>
            <a:srgbClr val="B4C3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774809" y="2190128"/>
            <a:ext cx="1283970" cy="2210435"/>
          </a:xfrm>
          <a:custGeom>
            <a:avLst/>
            <a:gdLst/>
            <a:ahLst/>
            <a:cxnLst/>
            <a:rect l="l" t="t" r="r" b="b"/>
            <a:pathLst>
              <a:path w="1283970" h="2210435">
                <a:moveTo>
                  <a:pt x="1283578" y="0"/>
                </a:moveTo>
                <a:lnTo>
                  <a:pt x="94870" y="1833256"/>
                </a:lnTo>
                <a:lnTo>
                  <a:pt x="46721" y="1921122"/>
                </a:lnTo>
                <a:lnTo>
                  <a:pt x="0" y="2092711"/>
                </a:lnTo>
                <a:lnTo>
                  <a:pt x="101294" y="2210007"/>
                </a:lnTo>
                <a:lnTo>
                  <a:pt x="497193" y="2134995"/>
                </a:lnTo>
                <a:lnTo>
                  <a:pt x="1283578" y="1846553"/>
                </a:lnTo>
                <a:lnTo>
                  <a:pt x="1283578" y="0"/>
                </a:lnTo>
                <a:close/>
              </a:path>
            </a:pathLst>
          </a:custGeom>
          <a:solidFill>
            <a:srgbClr val="DD63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403350" marR="5080" indent="-1377950">
              <a:lnSpc>
                <a:spcPct val="101499"/>
              </a:lnSpc>
              <a:spcBef>
                <a:spcPts val="90"/>
              </a:spcBef>
            </a:pPr>
            <a:r>
              <a:rPr spc="10" dirty="0"/>
              <a:t>Midtown </a:t>
            </a:r>
            <a:r>
              <a:rPr spc="15" dirty="0"/>
              <a:t>as </a:t>
            </a:r>
            <a:r>
              <a:rPr spc="25" dirty="0"/>
              <a:t>a </a:t>
            </a:r>
            <a:r>
              <a:rPr spc="5" dirty="0"/>
              <a:t>Destination  </a:t>
            </a:r>
            <a:r>
              <a:rPr spc="10" dirty="0"/>
              <a:t>(weekday)</a:t>
            </a:r>
          </a:p>
        </p:txBody>
      </p:sp>
      <p:sp>
        <p:nvSpPr>
          <p:cNvPr id="5" name="object 5"/>
          <p:cNvSpPr/>
          <p:nvPr/>
        </p:nvSpPr>
        <p:spPr>
          <a:xfrm>
            <a:off x="621791" y="5894844"/>
            <a:ext cx="2286000" cy="558165"/>
          </a:xfrm>
          <a:custGeom>
            <a:avLst/>
            <a:gdLst/>
            <a:ahLst/>
            <a:cxnLst/>
            <a:rect l="l" t="t" r="r" b="b"/>
            <a:pathLst>
              <a:path w="2286000" h="558164">
                <a:moveTo>
                  <a:pt x="2279891" y="0"/>
                </a:moveTo>
                <a:lnTo>
                  <a:pt x="6083" y="0"/>
                </a:lnTo>
                <a:lnTo>
                  <a:pt x="0" y="6096"/>
                </a:lnTo>
                <a:lnTo>
                  <a:pt x="0" y="551675"/>
                </a:lnTo>
                <a:lnTo>
                  <a:pt x="6083" y="557771"/>
                </a:lnTo>
                <a:lnTo>
                  <a:pt x="2279891" y="557771"/>
                </a:lnTo>
                <a:lnTo>
                  <a:pt x="2285987" y="551675"/>
                </a:lnTo>
                <a:lnTo>
                  <a:pt x="2285987" y="545592"/>
                </a:lnTo>
                <a:lnTo>
                  <a:pt x="24371" y="545592"/>
                </a:lnTo>
                <a:lnTo>
                  <a:pt x="12192" y="533387"/>
                </a:lnTo>
                <a:lnTo>
                  <a:pt x="24371" y="533387"/>
                </a:lnTo>
                <a:lnTo>
                  <a:pt x="24371" y="24371"/>
                </a:lnTo>
                <a:lnTo>
                  <a:pt x="12191" y="24371"/>
                </a:lnTo>
                <a:lnTo>
                  <a:pt x="24371" y="12192"/>
                </a:lnTo>
                <a:lnTo>
                  <a:pt x="2285987" y="12192"/>
                </a:lnTo>
                <a:lnTo>
                  <a:pt x="2285987" y="6096"/>
                </a:lnTo>
                <a:lnTo>
                  <a:pt x="2279891" y="0"/>
                </a:lnTo>
                <a:close/>
              </a:path>
              <a:path w="2286000" h="558164">
                <a:moveTo>
                  <a:pt x="24371" y="533387"/>
                </a:moveTo>
                <a:lnTo>
                  <a:pt x="12192" y="533387"/>
                </a:lnTo>
                <a:lnTo>
                  <a:pt x="24371" y="545592"/>
                </a:lnTo>
                <a:lnTo>
                  <a:pt x="24371" y="533387"/>
                </a:lnTo>
                <a:close/>
              </a:path>
              <a:path w="2286000" h="558164">
                <a:moveTo>
                  <a:pt x="2261603" y="533387"/>
                </a:moveTo>
                <a:lnTo>
                  <a:pt x="24371" y="533387"/>
                </a:lnTo>
                <a:lnTo>
                  <a:pt x="24371" y="545592"/>
                </a:lnTo>
                <a:lnTo>
                  <a:pt x="2261603" y="545592"/>
                </a:lnTo>
                <a:lnTo>
                  <a:pt x="2261603" y="533387"/>
                </a:lnTo>
                <a:close/>
              </a:path>
              <a:path w="2286000" h="558164">
                <a:moveTo>
                  <a:pt x="2261603" y="12192"/>
                </a:moveTo>
                <a:lnTo>
                  <a:pt x="2261603" y="545592"/>
                </a:lnTo>
                <a:lnTo>
                  <a:pt x="2273795" y="533387"/>
                </a:lnTo>
                <a:lnTo>
                  <a:pt x="2285987" y="533387"/>
                </a:lnTo>
                <a:lnTo>
                  <a:pt x="2285987" y="24371"/>
                </a:lnTo>
                <a:lnTo>
                  <a:pt x="2273795" y="24371"/>
                </a:lnTo>
                <a:lnTo>
                  <a:pt x="2261603" y="12192"/>
                </a:lnTo>
                <a:close/>
              </a:path>
              <a:path w="2286000" h="558164">
                <a:moveTo>
                  <a:pt x="2285987" y="533387"/>
                </a:moveTo>
                <a:lnTo>
                  <a:pt x="2273795" y="533387"/>
                </a:lnTo>
                <a:lnTo>
                  <a:pt x="2261603" y="545592"/>
                </a:lnTo>
                <a:lnTo>
                  <a:pt x="2285987" y="545592"/>
                </a:lnTo>
                <a:lnTo>
                  <a:pt x="2285987" y="533387"/>
                </a:lnTo>
                <a:close/>
              </a:path>
              <a:path w="2286000" h="558164">
                <a:moveTo>
                  <a:pt x="24371" y="12192"/>
                </a:moveTo>
                <a:lnTo>
                  <a:pt x="12191" y="24371"/>
                </a:lnTo>
                <a:lnTo>
                  <a:pt x="24371" y="24371"/>
                </a:lnTo>
                <a:lnTo>
                  <a:pt x="24371" y="12192"/>
                </a:lnTo>
                <a:close/>
              </a:path>
              <a:path w="2286000" h="558164">
                <a:moveTo>
                  <a:pt x="2261603" y="12192"/>
                </a:moveTo>
                <a:lnTo>
                  <a:pt x="24371" y="12192"/>
                </a:lnTo>
                <a:lnTo>
                  <a:pt x="24371" y="24371"/>
                </a:lnTo>
                <a:lnTo>
                  <a:pt x="2261603" y="24371"/>
                </a:lnTo>
                <a:lnTo>
                  <a:pt x="2261603" y="12192"/>
                </a:lnTo>
                <a:close/>
              </a:path>
              <a:path w="2286000" h="558164">
                <a:moveTo>
                  <a:pt x="2285987" y="12192"/>
                </a:moveTo>
                <a:lnTo>
                  <a:pt x="2261603" y="12192"/>
                </a:lnTo>
                <a:lnTo>
                  <a:pt x="2273795" y="24371"/>
                </a:lnTo>
                <a:lnTo>
                  <a:pt x="2285987" y="24371"/>
                </a:lnTo>
                <a:lnTo>
                  <a:pt x="2285987" y="12192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47991" y="5924816"/>
            <a:ext cx="1434465" cy="4813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38455" marR="5080" indent="-326390">
              <a:lnSpc>
                <a:spcPct val="103400"/>
              </a:lnSpc>
              <a:spcBef>
                <a:spcPts val="75"/>
              </a:spcBef>
            </a:pPr>
            <a:r>
              <a:rPr sz="1450" b="1" spc="0" dirty="0">
                <a:solidFill>
                  <a:srgbClr val="282828"/>
                </a:solidFill>
                <a:latin typeface="Arial"/>
                <a:cs typeface="Arial"/>
              </a:rPr>
              <a:t>AM </a:t>
            </a:r>
            <a:r>
              <a:rPr sz="1450" b="1" spc="5" dirty="0">
                <a:solidFill>
                  <a:srgbClr val="282828"/>
                </a:solidFill>
                <a:latin typeface="Arial"/>
                <a:cs typeface="Arial"/>
              </a:rPr>
              <a:t>Peak </a:t>
            </a:r>
            <a:r>
              <a:rPr sz="1450" b="1" dirty="0">
                <a:solidFill>
                  <a:srgbClr val="282828"/>
                </a:solidFill>
                <a:latin typeface="Arial"/>
                <a:cs typeface="Arial"/>
              </a:rPr>
              <a:t>Traffic  </a:t>
            </a:r>
            <a:r>
              <a:rPr sz="1450" b="1" spc="0" dirty="0">
                <a:solidFill>
                  <a:srgbClr val="282828"/>
                </a:solidFill>
                <a:latin typeface="Arial"/>
                <a:cs typeface="Arial"/>
              </a:rPr>
              <a:t>Patterns</a:t>
            </a:r>
            <a:endParaRPr sz="145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95471" y="2566428"/>
            <a:ext cx="2511539" cy="32674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71075" y="2545092"/>
            <a:ext cx="2560320" cy="3313429"/>
          </a:xfrm>
          <a:custGeom>
            <a:avLst/>
            <a:gdLst/>
            <a:ahLst/>
            <a:cxnLst/>
            <a:rect l="l" t="t" r="r" b="b"/>
            <a:pathLst>
              <a:path w="2560320" h="3313429">
                <a:moveTo>
                  <a:pt x="2554224" y="0"/>
                </a:moveTo>
                <a:lnTo>
                  <a:pt x="6096" y="0"/>
                </a:lnTo>
                <a:lnTo>
                  <a:pt x="0" y="3047"/>
                </a:lnTo>
                <a:lnTo>
                  <a:pt x="0" y="3307067"/>
                </a:lnTo>
                <a:lnTo>
                  <a:pt x="6096" y="3313163"/>
                </a:lnTo>
                <a:lnTo>
                  <a:pt x="2554224" y="3313163"/>
                </a:lnTo>
                <a:lnTo>
                  <a:pt x="2560307" y="3307067"/>
                </a:lnTo>
                <a:lnTo>
                  <a:pt x="2560307" y="3300971"/>
                </a:lnTo>
                <a:lnTo>
                  <a:pt x="24384" y="3300971"/>
                </a:lnTo>
                <a:lnTo>
                  <a:pt x="12179" y="3288779"/>
                </a:lnTo>
                <a:lnTo>
                  <a:pt x="24384" y="3288779"/>
                </a:lnTo>
                <a:lnTo>
                  <a:pt x="24384" y="21323"/>
                </a:lnTo>
                <a:lnTo>
                  <a:pt x="12179" y="21323"/>
                </a:lnTo>
                <a:lnTo>
                  <a:pt x="24384" y="12191"/>
                </a:lnTo>
                <a:lnTo>
                  <a:pt x="2560307" y="12191"/>
                </a:lnTo>
                <a:lnTo>
                  <a:pt x="2560307" y="3047"/>
                </a:lnTo>
                <a:lnTo>
                  <a:pt x="2554224" y="0"/>
                </a:lnTo>
                <a:close/>
              </a:path>
              <a:path w="2560320" h="3313429">
                <a:moveTo>
                  <a:pt x="24384" y="3288779"/>
                </a:moveTo>
                <a:lnTo>
                  <a:pt x="12179" y="3288779"/>
                </a:lnTo>
                <a:lnTo>
                  <a:pt x="24384" y="3300971"/>
                </a:lnTo>
                <a:lnTo>
                  <a:pt x="24384" y="3288779"/>
                </a:lnTo>
                <a:close/>
              </a:path>
              <a:path w="2560320" h="3313429">
                <a:moveTo>
                  <a:pt x="2535936" y="3288779"/>
                </a:moveTo>
                <a:lnTo>
                  <a:pt x="24384" y="3288779"/>
                </a:lnTo>
                <a:lnTo>
                  <a:pt x="24384" y="3300971"/>
                </a:lnTo>
                <a:lnTo>
                  <a:pt x="2535936" y="3300971"/>
                </a:lnTo>
                <a:lnTo>
                  <a:pt x="2535936" y="3288779"/>
                </a:lnTo>
                <a:close/>
              </a:path>
              <a:path w="2560320" h="3313429">
                <a:moveTo>
                  <a:pt x="2535936" y="12191"/>
                </a:moveTo>
                <a:lnTo>
                  <a:pt x="2535936" y="3300971"/>
                </a:lnTo>
                <a:lnTo>
                  <a:pt x="2548115" y="3288779"/>
                </a:lnTo>
                <a:lnTo>
                  <a:pt x="2560307" y="3288779"/>
                </a:lnTo>
                <a:lnTo>
                  <a:pt x="2560307" y="21323"/>
                </a:lnTo>
                <a:lnTo>
                  <a:pt x="2548115" y="21323"/>
                </a:lnTo>
                <a:lnTo>
                  <a:pt x="2535936" y="12191"/>
                </a:lnTo>
                <a:close/>
              </a:path>
              <a:path w="2560320" h="3313429">
                <a:moveTo>
                  <a:pt x="2560307" y="3288779"/>
                </a:moveTo>
                <a:lnTo>
                  <a:pt x="2548115" y="3288779"/>
                </a:lnTo>
                <a:lnTo>
                  <a:pt x="2535936" y="3300971"/>
                </a:lnTo>
                <a:lnTo>
                  <a:pt x="2560307" y="3300971"/>
                </a:lnTo>
                <a:lnTo>
                  <a:pt x="2560307" y="3288779"/>
                </a:lnTo>
                <a:close/>
              </a:path>
              <a:path w="2560320" h="3313429">
                <a:moveTo>
                  <a:pt x="24384" y="12191"/>
                </a:moveTo>
                <a:lnTo>
                  <a:pt x="12179" y="21323"/>
                </a:lnTo>
                <a:lnTo>
                  <a:pt x="24384" y="21323"/>
                </a:lnTo>
                <a:lnTo>
                  <a:pt x="24384" y="12191"/>
                </a:lnTo>
                <a:close/>
              </a:path>
              <a:path w="2560320" h="3313429">
                <a:moveTo>
                  <a:pt x="2535936" y="12191"/>
                </a:moveTo>
                <a:lnTo>
                  <a:pt x="24384" y="12191"/>
                </a:lnTo>
                <a:lnTo>
                  <a:pt x="24384" y="21323"/>
                </a:lnTo>
                <a:lnTo>
                  <a:pt x="2535936" y="21323"/>
                </a:lnTo>
                <a:lnTo>
                  <a:pt x="2535936" y="12191"/>
                </a:lnTo>
                <a:close/>
              </a:path>
              <a:path w="2560320" h="3313429">
                <a:moveTo>
                  <a:pt x="2560307" y="12191"/>
                </a:moveTo>
                <a:lnTo>
                  <a:pt x="2535936" y="12191"/>
                </a:lnTo>
                <a:lnTo>
                  <a:pt x="2548115" y="21323"/>
                </a:lnTo>
                <a:lnTo>
                  <a:pt x="2560307" y="21323"/>
                </a:lnTo>
                <a:lnTo>
                  <a:pt x="2560307" y="12191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08247" y="5937516"/>
            <a:ext cx="2286000" cy="558165"/>
          </a:xfrm>
          <a:custGeom>
            <a:avLst/>
            <a:gdLst/>
            <a:ahLst/>
            <a:cxnLst/>
            <a:rect l="l" t="t" r="r" b="b"/>
            <a:pathLst>
              <a:path w="2286000" h="558164">
                <a:moveTo>
                  <a:pt x="2282939" y="0"/>
                </a:moveTo>
                <a:lnTo>
                  <a:pt x="6083" y="0"/>
                </a:lnTo>
                <a:lnTo>
                  <a:pt x="0" y="6096"/>
                </a:lnTo>
                <a:lnTo>
                  <a:pt x="0" y="551675"/>
                </a:lnTo>
                <a:lnTo>
                  <a:pt x="6083" y="557771"/>
                </a:lnTo>
                <a:lnTo>
                  <a:pt x="2282939" y="557771"/>
                </a:lnTo>
                <a:lnTo>
                  <a:pt x="2286000" y="551675"/>
                </a:lnTo>
                <a:lnTo>
                  <a:pt x="2286000" y="545579"/>
                </a:lnTo>
                <a:lnTo>
                  <a:pt x="24371" y="545579"/>
                </a:lnTo>
                <a:lnTo>
                  <a:pt x="12179" y="533387"/>
                </a:lnTo>
                <a:lnTo>
                  <a:pt x="24371" y="533387"/>
                </a:lnTo>
                <a:lnTo>
                  <a:pt x="24371" y="24371"/>
                </a:lnTo>
                <a:lnTo>
                  <a:pt x="12179" y="24371"/>
                </a:lnTo>
                <a:lnTo>
                  <a:pt x="24371" y="12179"/>
                </a:lnTo>
                <a:lnTo>
                  <a:pt x="2286000" y="12179"/>
                </a:lnTo>
                <a:lnTo>
                  <a:pt x="2286000" y="6096"/>
                </a:lnTo>
                <a:lnTo>
                  <a:pt x="2282939" y="0"/>
                </a:lnTo>
                <a:close/>
              </a:path>
              <a:path w="2286000" h="558164">
                <a:moveTo>
                  <a:pt x="24371" y="533387"/>
                </a:moveTo>
                <a:lnTo>
                  <a:pt x="12179" y="533387"/>
                </a:lnTo>
                <a:lnTo>
                  <a:pt x="24371" y="545579"/>
                </a:lnTo>
                <a:lnTo>
                  <a:pt x="24371" y="533387"/>
                </a:lnTo>
                <a:close/>
              </a:path>
              <a:path w="2286000" h="558164">
                <a:moveTo>
                  <a:pt x="2264651" y="533387"/>
                </a:moveTo>
                <a:lnTo>
                  <a:pt x="24371" y="533387"/>
                </a:lnTo>
                <a:lnTo>
                  <a:pt x="24371" y="545579"/>
                </a:lnTo>
                <a:lnTo>
                  <a:pt x="2264651" y="545579"/>
                </a:lnTo>
                <a:lnTo>
                  <a:pt x="2264651" y="533387"/>
                </a:lnTo>
                <a:close/>
              </a:path>
              <a:path w="2286000" h="558164">
                <a:moveTo>
                  <a:pt x="2264651" y="12179"/>
                </a:moveTo>
                <a:lnTo>
                  <a:pt x="2264651" y="545579"/>
                </a:lnTo>
                <a:lnTo>
                  <a:pt x="2273795" y="533387"/>
                </a:lnTo>
                <a:lnTo>
                  <a:pt x="2286000" y="533387"/>
                </a:lnTo>
                <a:lnTo>
                  <a:pt x="2286000" y="24371"/>
                </a:lnTo>
                <a:lnTo>
                  <a:pt x="2273795" y="24371"/>
                </a:lnTo>
                <a:lnTo>
                  <a:pt x="2264651" y="12179"/>
                </a:lnTo>
                <a:close/>
              </a:path>
              <a:path w="2286000" h="558164">
                <a:moveTo>
                  <a:pt x="2286000" y="533387"/>
                </a:moveTo>
                <a:lnTo>
                  <a:pt x="2273795" y="533387"/>
                </a:lnTo>
                <a:lnTo>
                  <a:pt x="2264651" y="545579"/>
                </a:lnTo>
                <a:lnTo>
                  <a:pt x="2286000" y="545579"/>
                </a:lnTo>
                <a:lnTo>
                  <a:pt x="2286000" y="533387"/>
                </a:lnTo>
                <a:close/>
              </a:path>
              <a:path w="2286000" h="558164">
                <a:moveTo>
                  <a:pt x="24371" y="12179"/>
                </a:moveTo>
                <a:lnTo>
                  <a:pt x="12179" y="24371"/>
                </a:lnTo>
                <a:lnTo>
                  <a:pt x="24371" y="24371"/>
                </a:lnTo>
                <a:lnTo>
                  <a:pt x="24371" y="12179"/>
                </a:lnTo>
                <a:close/>
              </a:path>
              <a:path w="2286000" h="558164">
                <a:moveTo>
                  <a:pt x="2264651" y="12179"/>
                </a:moveTo>
                <a:lnTo>
                  <a:pt x="24371" y="12179"/>
                </a:lnTo>
                <a:lnTo>
                  <a:pt x="24371" y="24371"/>
                </a:lnTo>
                <a:lnTo>
                  <a:pt x="2264651" y="24371"/>
                </a:lnTo>
                <a:lnTo>
                  <a:pt x="2264651" y="12179"/>
                </a:lnTo>
                <a:close/>
              </a:path>
              <a:path w="2286000" h="558164">
                <a:moveTo>
                  <a:pt x="2286000" y="12179"/>
                </a:moveTo>
                <a:lnTo>
                  <a:pt x="2264651" y="12179"/>
                </a:lnTo>
                <a:lnTo>
                  <a:pt x="2273795" y="24371"/>
                </a:lnTo>
                <a:lnTo>
                  <a:pt x="2286000" y="24371"/>
                </a:lnTo>
                <a:lnTo>
                  <a:pt x="2286000" y="12179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754615" y="5967488"/>
            <a:ext cx="1787525" cy="4813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518159" marR="5080" indent="-506095">
              <a:lnSpc>
                <a:spcPct val="103400"/>
              </a:lnSpc>
              <a:spcBef>
                <a:spcPts val="75"/>
              </a:spcBef>
            </a:pPr>
            <a:r>
              <a:rPr sz="1450" b="1" spc="15" dirty="0">
                <a:solidFill>
                  <a:srgbClr val="282828"/>
                </a:solidFill>
                <a:latin typeface="Arial"/>
                <a:cs typeface="Arial"/>
              </a:rPr>
              <a:t>Midday </a:t>
            </a:r>
            <a:r>
              <a:rPr sz="1450" b="1" spc="5" dirty="0">
                <a:solidFill>
                  <a:srgbClr val="282828"/>
                </a:solidFill>
                <a:latin typeface="Arial"/>
                <a:cs typeface="Arial"/>
              </a:rPr>
              <a:t>Peak</a:t>
            </a:r>
            <a:r>
              <a:rPr sz="1450" b="1" spc="-45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282828"/>
                </a:solidFill>
                <a:latin typeface="Arial"/>
                <a:cs typeface="Arial"/>
              </a:rPr>
              <a:t>Traffic  </a:t>
            </a:r>
            <a:r>
              <a:rPr sz="1450" b="1" spc="0" dirty="0">
                <a:solidFill>
                  <a:srgbClr val="282828"/>
                </a:solidFill>
                <a:latin typeface="Arial"/>
                <a:cs typeface="Arial"/>
              </a:rPr>
              <a:t>Patterns</a:t>
            </a:r>
            <a:endParaRPr sz="145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281915" y="2566428"/>
            <a:ext cx="2514600" cy="32674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57531" y="2545092"/>
            <a:ext cx="2563495" cy="3313429"/>
          </a:xfrm>
          <a:custGeom>
            <a:avLst/>
            <a:gdLst/>
            <a:ahLst/>
            <a:cxnLst/>
            <a:rect l="l" t="t" r="r" b="b"/>
            <a:pathLst>
              <a:path w="2563495" h="3313429">
                <a:moveTo>
                  <a:pt x="2557259" y="0"/>
                </a:moveTo>
                <a:lnTo>
                  <a:pt x="6096" y="0"/>
                </a:lnTo>
                <a:lnTo>
                  <a:pt x="0" y="3047"/>
                </a:lnTo>
                <a:lnTo>
                  <a:pt x="0" y="3307067"/>
                </a:lnTo>
                <a:lnTo>
                  <a:pt x="6096" y="3313163"/>
                </a:lnTo>
                <a:lnTo>
                  <a:pt x="2557259" y="3313163"/>
                </a:lnTo>
                <a:lnTo>
                  <a:pt x="2563355" y="3307067"/>
                </a:lnTo>
                <a:lnTo>
                  <a:pt x="2563355" y="3300971"/>
                </a:lnTo>
                <a:lnTo>
                  <a:pt x="24384" y="3300971"/>
                </a:lnTo>
                <a:lnTo>
                  <a:pt x="12192" y="3288779"/>
                </a:lnTo>
                <a:lnTo>
                  <a:pt x="24384" y="3288779"/>
                </a:lnTo>
                <a:lnTo>
                  <a:pt x="24384" y="21323"/>
                </a:lnTo>
                <a:lnTo>
                  <a:pt x="12192" y="21323"/>
                </a:lnTo>
                <a:lnTo>
                  <a:pt x="24384" y="12191"/>
                </a:lnTo>
                <a:lnTo>
                  <a:pt x="2563355" y="12191"/>
                </a:lnTo>
                <a:lnTo>
                  <a:pt x="2563355" y="3047"/>
                </a:lnTo>
                <a:lnTo>
                  <a:pt x="2557259" y="0"/>
                </a:lnTo>
                <a:close/>
              </a:path>
              <a:path w="2563495" h="3313429">
                <a:moveTo>
                  <a:pt x="24384" y="3288779"/>
                </a:moveTo>
                <a:lnTo>
                  <a:pt x="12192" y="3288779"/>
                </a:lnTo>
                <a:lnTo>
                  <a:pt x="24384" y="3300971"/>
                </a:lnTo>
                <a:lnTo>
                  <a:pt x="24384" y="3288779"/>
                </a:lnTo>
                <a:close/>
              </a:path>
              <a:path w="2563495" h="3313429">
                <a:moveTo>
                  <a:pt x="2538984" y="3288779"/>
                </a:moveTo>
                <a:lnTo>
                  <a:pt x="24384" y="3288779"/>
                </a:lnTo>
                <a:lnTo>
                  <a:pt x="24384" y="3300971"/>
                </a:lnTo>
                <a:lnTo>
                  <a:pt x="2538984" y="3300971"/>
                </a:lnTo>
                <a:lnTo>
                  <a:pt x="2538984" y="3288779"/>
                </a:lnTo>
                <a:close/>
              </a:path>
              <a:path w="2563495" h="3313429">
                <a:moveTo>
                  <a:pt x="2538984" y="12191"/>
                </a:moveTo>
                <a:lnTo>
                  <a:pt x="2538984" y="3300971"/>
                </a:lnTo>
                <a:lnTo>
                  <a:pt x="2551176" y="3288779"/>
                </a:lnTo>
                <a:lnTo>
                  <a:pt x="2563355" y="3288779"/>
                </a:lnTo>
                <a:lnTo>
                  <a:pt x="2563355" y="21323"/>
                </a:lnTo>
                <a:lnTo>
                  <a:pt x="2551176" y="21323"/>
                </a:lnTo>
                <a:lnTo>
                  <a:pt x="2538984" y="12191"/>
                </a:lnTo>
                <a:close/>
              </a:path>
              <a:path w="2563495" h="3313429">
                <a:moveTo>
                  <a:pt x="2563355" y="3288779"/>
                </a:moveTo>
                <a:lnTo>
                  <a:pt x="2551176" y="3288779"/>
                </a:lnTo>
                <a:lnTo>
                  <a:pt x="2538984" y="3300971"/>
                </a:lnTo>
                <a:lnTo>
                  <a:pt x="2563355" y="3300971"/>
                </a:lnTo>
                <a:lnTo>
                  <a:pt x="2563355" y="3288779"/>
                </a:lnTo>
                <a:close/>
              </a:path>
              <a:path w="2563495" h="3313429">
                <a:moveTo>
                  <a:pt x="24384" y="12191"/>
                </a:moveTo>
                <a:lnTo>
                  <a:pt x="12192" y="21323"/>
                </a:lnTo>
                <a:lnTo>
                  <a:pt x="24384" y="21323"/>
                </a:lnTo>
                <a:lnTo>
                  <a:pt x="24384" y="12191"/>
                </a:lnTo>
                <a:close/>
              </a:path>
              <a:path w="2563495" h="3313429">
                <a:moveTo>
                  <a:pt x="2538984" y="12191"/>
                </a:moveTo>
                <a:lnTo>
                  <a:pt x="24384" y="12191"/>
                </a:lnTo>
                <a:lnTo>
                  <a:pt x="24384" y="21323"/>
                </a:lnTo>
                <a:lnTo>
                  <a:pt x="2538984" y="21323"/>
                </a:lnTo>
                <a:lnTo>
                  <a:pt x="2538984" y="12191"/>
                </a:lnTo>
                <a:close/>
              </a:path>
              <a:path w="2563495" h="3313429">
                <a:moveTo>
                  <a:pt x="2563355" y="12191"/>
                </a:moveTo>
                <a:lnTo>
                  <a:pt x="2538984" y="12191"/>
                </a:lnTo>
                <a:lnTo>
                  <a:pt x="2551176" y="21323"/>
                </a:lnTo>
                <a:lnTo>
                  <a:pt x="2563355" y="21323"/>
                </a:lnTo>
                <a:lnTo>
                  <a:pt x="2563355" y="12191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382511" y="5943600"/>
            <a:ext cx="2265045" cy="533400"/>
          </a:xfrm>
          <a:custGeom>
            <a:avLst/>
            <a:gdLst/>
            <a:ahLst/>
            <a:cxnLst/>
            <a:rect l="l" t="t" r="r" b="b"/>
            <a:pathLst>
              <a:path w="2265045" h="533400">
                <a:moveTo>
                  <a:pt x="0" y="533400"/>
                </a:moveTo>
                <a:lnTo>
                  <a:pt x="2264651" y="533400"/>
                </a:lnTo>
                <a:lnTo>
                  <a:pt x="2264651" y="0"/>
                </a:lnTo>
                <a:lnTo>
                  <a:pt x="0" y="0"/>
                </a:lnTo>
                <a:lnTo>
                  <a:pt x="0" y="533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373355" y="5931408"/>
            <a:ext cx="2286000" cy="558165"/>
          </a:xfrm>
          <a:custGeom>
            <a:avLst/>
            <a:gdLst/>
            <a:ahLst/>
            <a:cxnLst/>
            <a:rect l="l" t="t" r="r" b="b"/>
            <a:pathLst>
              <a:path w="2286000" h="558164">
                <a:moveTo>
                  <a:pt x="2279904" y="0"/>
                </a:moveTo>
                <a:lnTo>
                  <a:pt x="3048" y="0"/>
                </a:lnTo>
                <a:lnTo>
                  <a:pt x="0" y="6096"/>
                </a:lnTo>
                <a:lnTo>
                  <a:pt x="0" y="551675"/>
                </a:lnTo>
                <a:lnTo>
                  <a:pt x="3048" y="557771"/>
                </a:lnTo>
                <a:lnTo>
                  <a:pt x="2279904" y="557771"/>
                </a:lnTo>
                <a:lnTo>
                  <a:pt x="2285987" y="551675"/>
                </a:lnTo>
                <a:lnTo>
                  <a:pt x="2285987" y="545592"/>
                </a:lnTo>
                <a:lnTo>
                  <a:pt x="21336" y="545592"/>
                </a:lnTo>
                <a:lnTo>
                  <a:pt x="9144" y="533387"/>
                </a:lnTo>
                <a:lnTo>
                  <a:pt x="21336" y="533387"/>
                </a:lnTo>
                <a:lnTo>
                  <a:pt x="21336" y="24371"/>
                </a:lnTo>
                <a:lnTo>
                  <a:pt x="9143" y="24371"/>
                </a:lnTo>
                <a:lnTo>
                  <a:pt x="21336" y="12192"/>
                </a:lnTo>
                <a:lnTo>
                  <a:pt x="2285987" y="12192"/>
                </a:lnTo>
                <a:lnTo>
                  <a:pt x="2285987" y="6096"/>
                </a:lnTo>
                <a:lnTo>
                  <a:pt x="2279904" y="0"/>
                </a:lnTo>
                <a:close/>
              </a:path>
              <a:path w="2286000" h="558164">
                <a:moveTo>
                  <a:pt x="21336" y="533387"/>
                </a:moveTo>
                <a:lnTo>
                  <a:pt x="9144" y="533387"/>
                </a:lnTo>
                <a:lnTo>
                  <a:pt x="21336" y="545592"/>
                </a:lnTo>
                <a:lnTo>
                  <a:pt x="21336" y="533387"/>
                </a:lnTo>
                <a:close/>
              </a:path>
              <a:path w="2286000" h="558164">
                <a:moveTo>
                  <a:pt x="2261603" y="533387"/>
                </a:moveTo>
                <a:lnTo>
                  <a:pt x="21336" y="533387"/>
                </a:lnTo>
                <a:lnTo>
                  <a:pt x="21336" y="545592"/>
                </a:lnTo>
                <a:lnTo>
                  <a:pt x="2261603" y="545592"/>
                </a:lnTo>
                <a:lnTo>
                  <a:pt x="2261603" y="533387"/>
                </a:lnTo>
                <a:close/>
              </a:path>
              <a:path w="2286000" h="558164">
                <a:moveTo>
                  <a:pt x="2261603" y="12192"/>
                </a:moveTo>
                <a:lnTo>
                  <a:pt x="2261603" y="545592"/>
                </a:lnTo>
                <a:lnTo>
                  <a:pt x="2273808" y="533387"/>
                </a:lnTo>
                <a:lnTo>
                  <a:pt x="2285987" y="533387"/>
                </a:lnTo>
                <a:lnTo>
                  <a:pt x="2285987" y="24371"/>
                </a:lnTo>
                <a:lnTo>
                  <a:pt x="2273808" y="24371"/>
                </a:lnTo>
                <a:lnTo>
                  <a:pt x="2261603" y="12192"/>
                </a:lnTo>
                <a:close/>
              </a:path>
              <a:path w="2286000" h="558164">
                <a:moveTo>
                  <a:pt x="2285987" y="533387"/>
                </a:moveTo>
                <a:lnTo>
                  <a:pt x="2273808" y="533387"/>
                </a:lnTo>
                <a:lnTo>
                  <a:pt x="2261603" y="545592"/>
                </a:lnTo>
                <a:lnTo>
                  <a:pt x="2285987" y="545592"/>
                </a:lnTo>
                <a:lnTo>
                  <a:pt x="2285987" y="533387"/>
                </a:lnTo>
                <a:close/>
              </a:path>
              <a:path w="2286000" h="558164">
                <a:moveTo>
                  <a:pt x="21336" y="12192"/>
                </a:moveTo>
                <a:lnTo>
                  <a:pt x="9143" y="24371"/>
                </a:lnTo>
                <a:lnTo>
                  <a:pt x="21336" y="24371"/>
                </a:lnTo>
                <a:lnTo>
                  <a:pt x="21336" y="12192"/>
                </a:lnTo>
                <a:close/>
              </a:path>
              <a:path w="2286000" h="558164">
                <a:moveTo>
                  <a:pt x="2261603" y="12192"/>
                </a:moveTo>
                <a:lnTo>
                  <a:pt x="21336" y="12192"/>
                </a:lnTo>
                <a:lnTo>
                  <a:pt x="21336" y="24371"/>
                </a:lnTo>
                <a:lnTo>
                  <a:pt x="2261603" y="24371"/>
                </a:lnTo>
                <a:lnTo>
                  <a:pt x="2261603" y="12192"/>
                </a:lnTo>
                <a:close/>
              </a:path>
              <a:path w="2286000" h="558164">
                <a:moveTo>
                  <a:pt x="2285987" y="12192"/>
                </a:moveTo>
                <a:lnTo>
                  <a:pt x="2261603" y="12192"/>
                </a:lnTo>
                <a:lnTo>
                  <a:pt x="2273808" y="24371"/>
                </a:lnTo>
                <a:lnTo>
                  <a:pt x="2285987" y="24371"/>
                </a:lnTo>
                <a:lnTo>
                  <a:pt x="2285987" y="12192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805663" y="5961392"/>
            <a:ext cx="1422400" cy="4813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32105" marR="5080" indent="-320040">
              <a:lnSpc>
                <a:spcPct val="103400"/>
              </a:lnSpc>
              <a:spcBef>
                <a:spcPts val="75"/>
              </a:spcBef>
            </a:pPr>
            <a:r>
              <a:rPr sz="1450" b="1" spc="15" dirty="0">
                <a:solidFill>
                  <a:srgbClr val="282828"/>
                </a:solidFill>
                <a:latin typeface="Arial"/>
                <a:cs typeface="Arial"/>
              </a:rPr>
              <a:t>PM </a:t>
            </a:r>
            <a:r>
              <a:rPr sz="1450" b="1" spc="5" dirty="0">
                <a:solidFill>
                  <a:srgbClr val="282828"/>
                </a:solidFill>
                <a:latin typeface="Arial"/>
                <a:cs typeface="Arial"/>
              </a:rPr>
              <a:t>Peak</a:t>
            </a:r>
            <a:r>
              <a:rPr sz="1450" b="1" spc="-30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282828"/>
                </a:solidFill>
                <a:latin typeface="Arial"/>
                <a:cs typeface="Arial"/>
              </a:rPr>
              <a:t>Traffic  </a:t>
            </a:r>
            <a:r>
              <a:rPr sz="1450" b="1" spc="0" dirty="0">
                <a:solidFill>
                  <a:srgbClr val="282828"/>
                </a:solidFill>
                <a:latin typeface="Arial"/>
                <a:cs typeface="Arial"/>
              </a:rPr>
              <a:t>Patterns</a:t>
            </a:r>
            <a:endParaRPr sz="145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05955" y="2566428"/>
            <a:ext cx="2517635" cy="32674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84619" y="2545092"/>
            <a:ext cx="2560320" cy="3313429"/>
          </a:xfrm>
          <a:custGeom>
            <a:avLst/>
            <a:gdLst/>
            <a:ahLst/>
            <a:cxnLst/>
            <a:rect l="l" t="t" r="r" b="b"/>
            <a:pathLst>
              <a:path w="2560320" h="3313429">
                <a:moveTo>
                  <a:pt x="2557259" y="0"/>
                </a:moveTo>
                <a:lnTo>
                  <a:pt x="3048" y="0"/>
                </a:lnTo>
                <a:lnTo>
                  <a:pt x="0" y="3047"/>
                </a:lnTo>
                <a:lnTo>
                  <a:pt x="0" y="3307067"/>
                </a:lnTo>
                <a:lnTo>
                  <a:pt x="3048" y="3313163"/>
                </a:lnTo>
                <a:lnTo>
                  <a:pt x="2557259" y="3313163"/>
                </a:lnTo>
                <a:lnTo>
                  <a:pt x="2560307" y="3307067"/>
                </a:lnTo>
                <a:lnTo>
                  <a:pt x="2560307" y="3300971"/>
                </a:lnTo>
                <a:lnTo>
                  <a:pt x="21323" y="3300971"/>
                </a:lnTo>
                <a:lnTo>
                  <a:pt x="9131" y="3288779"/>
                </a:lnTo>
                <a:lnTo>
                  <a:pt x="21323" y="3288779"/>
                </a:lnTo>
                <a:lnTo>
                  <a:pt x="21323" y="21323"/>
                </a:lnTo>
                <a:lnTo>
                  <a:pt x="9131" y="21323"/>
                </a:lnTo>
                <a:lnTo>
                  <a:pt x="21323" y="12191"/>
                </a:lnTo>
                <a:lnTo>
                  <a:pt x="2560307" y="12191"/>
                </a:lnTo>
                <a:lnTo>
                  <a:pt x="2560307" y="3047"/>
                </a:lnTo>
                <a:lnTo>
                  <a:pt x="2557259" y="0"/>
                </a:lnTo>
                <a:close/>
              </a:path>
              <a:path w="2560320" h="3313429">
                <a:moveTo>
                  <a:pt x="21323" y="3288779"/>
                </a:moveTo>
                <a:lnTo>
                  <a:pt x="9131" y="3288779"/>
                </a:lnTo>
                <a:lnTo>
                  <a:pt x="21323" y="3300971"/>
                </a:lnTo>
                <a:lnTo>
                  <a:pt x="21323" y="3288779"/>
                </a:lnTo>
                <a:close/>
              </a:path>
              <a:path w="2560320" h="3313429">
                <a:moveTo>
                  <a:pt x="2538971" y="3288779"/>
                </a:moveTo>
                <a:lnTo>
                  <a:pt x="21323" y="3288779"/>
                </a:lnTo>
                <a:lnTo>
                  <a:pt x="21323" y="3300971"/>
                </a:lnTo>
                <a:lnTo>
                  <a:pt x="2538971" y="3300971"/>
                </a:lnTo>
                <a:lnTo>
                  <a:pt x="2538971" y="3288779"/>
                </a:lnTo>
                <a:close/>
              </a:path>
              <a:path w="2560320" h="3313429">
                <a:moveTo>
                  <a:pt x="2538971" y="12191"/>
                </a:moveTo>
                <a:lnTo>
                  <a:pt x="2538971" y="3300971"/>
                </a:lnTo>
                <a:lnTo>
                  <a:pt x="2548115" y="3288779"/>
                </a:lnTo>
                <a:lnTo>
                  <a:pt x="2560307" y="3288779"/>
                </a:lnTo>
                <a:lnTo>
                  <a:pt x="2560307" y="21323"/>
                </a:lnTo>
                <a:lnTo>
                  <a:pt x="2548115" y="21323"/>
                </a:lnTo>
                <a:lnTo>
                  <a:pt x="2538971" y="12191"/>
                </a:lnTo>
                <a:close/>
              </a:path>
              <a:path w="2560320" h="3313429">
                <a:moveTo>
                  <a:pt x="2560307" y="3288779"/>
                </a:moveTo>
                <a:lnTo>
                  <a:pt x="2548115" y="3288779"/>
                </a:lnTo>
                <a:lnTo>
                  <a:pt x="2538971" y="3300971"/>
                </a:lnTo>
                <a:lnTo>
                  <a:pt x="2560307" y="3300971"/>
                </a:lnTo>
                <a:lnTo>
                  <a:pt x="2560307" y="3288779"/>
                </a:lnTo>
                <a:close/>
              </a:path>
              <a:path w="2560320" h="3313429">
                <a:moveTo>
                  <a:pt x="21323" y="12191"/>
                </a:moveTo>
                <a:lnTo>
                  <a:pt x="9131" y="21323"/>
                </a:lnTo>
                <a:lnTo>
                  <a:pt x="21323" y="21323"/>
                </a:lnTo>
                <a:lnTo>
                  <a:pt x="21323" y="12191"/>
                </a:lnTo>
                <a:close/>
              </a:path>
              <a:path w="2560320" h="3313429">
                <a:moveTo>
                  <a:pt x="2538971" y="12191"/>
                </a:moveTo>
                <a:lnTo>
                  <a:pt x="21323" y="12191"/>
                </a:lnTo>
                <a:lnTo>
                  <a:pt x="21323" y="21323"/>
                </a:lnTo>
                <a:lnTo>
                  <a:pt x="2538971" y="21323"/>
                </a:lnTo>
                <a:lnTo>
                  <a:pt x="2538971" y="12191"/>
                </a:lnTo>
                <a:close/>
              </a:path>
              <a:path w="2560320" h="3313429">
                <a:moveTo>
                  <a:pt x="2560307" y="12191"/>
                </a:moveTo>
                <a:lnTo>
                  <a:pt x="2538971" y="12191"/>
                </a:lnTo>
                <a:lnTo>
                  <a:pt x="2548115" y="21323"/>
                </a:lnTo>
                <a:lnTo>
                  <a:pt x="2560307" y="21323"/>
                </a:lnTo>
                <a:lnTo>
                  <a:pt x="2560307" y="12191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476419" y="1283220"/>
            <a:ext cx="1069539" cy="7559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19047" y="4259185"/>
            <a:ext cx="2939415" cy="2456180"/>
          </a:xfrm>
          <a:custGeom>
            <a:avLst/>
            <a:gdLst/>
            <a:ahLst/>
            <a:cxnLst/>
            <a:rect l="l" t="t" r="r" b="b"/>
            <a:pathLst>
              <a:path w="2939415" h="2456179">
                <a:moveTo>
                  <a:pt x="2939339" y="0"/>
                </a:moveTo>
                <a:lnTo>
                  <a:pt x="1960918" y="358534"/>
                </a:lnTo>
                <a:lnTo>
                  <a:pt x="1832047" y="412971"/>
                </a:lnTo>
                <a:lnTo>
                  <a:pt x="1519726" y="576852"/>
                </a:lnTo>
                <a:lnTo>
                  <a:pt x="1135397" y="851029"/>
                </a:lnTo>
                <a:lnTo>
                  <a:pt x="790499" y="1236358"/>
                </a:lnTo>
                <a:lnTo>
                  <a:pt x="0" y="2455571"/>
                </a:lnTo>
                <a:lnTo>
                  <a:pt x="2939339" y="2455571"/>
                </a:lnTo>
                <a:lnTo>
                  <a:pt x="2939339" y="0"/>
                </a:lnTo>
                <a:close/>
              </a:path>
            </a:pathLst>
          </a:custGeom>
          <a:solidFill>
            <a:srgbClr val="B4C3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774809" y="2190128"/>
            <a:ext cx="1283970" cy="2210435"/>
          </a:xfrm>
          <a:custGeom>
            <a:avLst/>
            <a:gdLst/>
            <a:ahLst/>
            <a:cxnLst/>
            <a:rect l="l" t="t" r="r" b="b"/>
            <a:pathLst>
              <a:path w="1283970" h="2210435">
                <a:moveTo>
                  <a:pt x="1283578" y="0"/>
                </a:moveTo>
                <a:lnTo>
                  <a:pt x="94870" y="1833256"/>
                </a:lnTo>
                <a:lnTo>
                  <a:pt x="46721" y="1921122"/>
                </a:lnTo>
                <a:lnTo>
                  <a:pt x="0" y="2092711"/>
                </a:lnTo>
                <a:lnTo>
                  <a:pt x="101294" y="2210007"/>
                </a:lnTo>
                <a:lnTo>
                  <a:pt x="497193" y="2134995"/>
                </a:lnTo>
                <a:lnTo>
                  <a:pt x="1283578" y="1846553"/>
                </a:lnTo>
                <a:lnTo>
                  <a:pt x="1283578" y="0"/>
                </a:lnTo>
                <a:close/>
              </a:path>
            </a:pathLst>
          </a:custGeom>
          <a:solidFill>
            <a:srgbClr val="DD63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70307" y="2566428"/>
            <a:ext cx="2514599" cy="32674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45935" y="2545092"/>
            <a:ext cx="2563495" cy="3313429"/>
          </a:xfrm>
          <a:custGeom>
            <a:avLst/>
            <a:gdLst/>
            <a:ahLst/>
            <a:cxnLst/>
            <a:rect l="l" t="t" r="r" b="b"/>
            <a:pathLst>
              <a:path w="2563495" h="3313429">
                <a:moveTo>
                  <a:pt x="2557259" y="0"/>
                </a:moveTo>
                <a:lnTo>
                  <a:pt x="6083" y="0"/>
                </a:lnTo>
                <a:lnTo>
                  <a:pt x="0" y="3047"/>
                </a:lnTo>
                <a:lnTo>
                  <a:pt x="0" y="3307067"/>
                </a:lnTo>
                <a:lnTo>
                  <a:pt x="6083" y="3313163"/>
                </a:lnTo>
                <a:lnTo>
                  <a:pt x="2557259" y="3313163"/>
                </a:lnTo>
                <a:lnTo>
                  <a:pt x="2563355" y="3307067"/>
                </a:lnTo>
                <a:lnTo>
                  <a:pt x="2563355" y="3300971"/>
                </a:lnTo>
                <a:lnTo>
                  <a:pt x="24371" y="3300971"/>
                </a:lnTo>
                <a:lnTo>
                  <a:pt x="12179" y="3288779"/>
                </a:lnTo>
                <a:lnTo>
                  <a:pt x="24371" y="3288779"/>
                </a:lnTo>
                <a:lnTo>
                  <a:pt x="24371" y="21323"/>
                </a:lnTo>
                <a:lnTo>
                  <a:pt x="12179" y="21323"/>
                </a:lnTo>
                <a:lnTo>
                  <a:pt x="24371" y="12191"/>
                </a:lnTo>
                <a:lnTo>
                  <a:pt x="2563355" y="12191"/>
                </a:lnTo>
                <a:lnTo>
                  <a:pt x="2563355" y="3047"/>
                </a:lnTo>
                <a:lnTo>
                  <a:pt x="2557259" y="0"/>
                </a:lnTo>
                <a:close/>
              </a:path>
              <a:path w="2563495" h="3313429">
                <a:moveTo>
                  <a:pt x="24371" y="3288779"/>
                </a:moveTo>
                <a:lnTo>
                  <a:pt x="12179" y="3288779"/>
                </a:lnTo>
                <a:lnTo>
                  <a:pt x="24371" y="3300971"/>
                </a:lnTo>
                <a:lnTo>
                  <a:pt x="24371" y="3288779"/>
                </a:lnTo>
                <a:close/>
              </a:path>
              <a:path w="2563495" h="3313429">
                <a:moveTo>
                  <a:pt x="2538984" y="3288779"/>
                </a:moveTo>
                <a:lnTo>
                  <a:pt x="24371" y="3288779"/>
                </a:lnTo>
                <a:lnTo>
                  <a:pt x="24371" y="3300971"/>
                </a:lnTo>
                <a:lnTo>
                  <a:pt x="2538984" y="3300971"/>
                </a:lnTo>
                <a:lnTo>
                  <a:pt x="2538984" y="3288779"/>
                </a:lnTo>
                <a:close/>
              </a:path>
              <a:path w="2563495" h="3313429">
                <a:moveTo>
                  <a:pt x="2538984" y="12191"/>
                </a:moveTo>
                <a:lnTo>
                  <a:pt x="2538984" y="3300971"/>
                </a:lnTo>
                <a:lnTo>
                  <a:pt x="2551163" y="3288779"/>
                </a:lnTo>
                <a:lnTo>
                  <a:pt x="2563355" y="3288779"/>
                </a:lnTo>
                <a:lnTo>
                  <a:pt x="2563355" y="21323"/>
                </a:lnTo>
                <a:lnTo>
                  <a:pt x="2551163" y="21323"/>
                </a:lnTo>
                <a:lnTo>
                  <a:pt x="2538984" y="12191"/>
                </a:lnTo>
                <a:close/>
              </a:path>
              <a:path w="2563495" h="3313429">
                <a:moveTo>
                  <a:pt x="2563355" y="3288779"/>
                </a:moveTo>
                <a:lnTo>
                  <a:pt x="2551163" y="3288779"/>
                </a:lnTo>
                <a:lnTo>
                  <a:pt x="2538984" y="3300971"/>
                </a:lnTo>
                <a:lnTo>
                  <a:pt x="2563355" y="3300971"/>
                </a:lnTo>
                <a:lnTo>
                  <a:pt x="2563355" y="3288779"/>
                </a:lnTo>
                <a:close/>
              </a:path>
              <a:path w="2563495" h="3313429">
                <a:moveTo>
                  <a:pt x="24371" y="12191"/>
                </a:moveTo>
                <a:lnTo>
                  <a:pt x="12179" y="21323"/>
                </a:lnTo>
                <a:lnTo>
                  <a:pt x="24371" y="21323"/>
                </a:lnTo>
                <a:lnTo>
                  <a:pt x="24371" y="12191"/>
                </a:lnTo>
                <a:close/>
              </a:path>
              <a:path w="2563495" h="3313429">
                <a:moveTo>
                  <a:pt x="2538984" y="12191"/>
                </a:moveTo>
                <a:lnTo>
                  <a:pt x="24371" y="12191"/>
                </a:lnTo>
                <a:lnTo>
                  <a:pt x="24371" y="21323"/>
                </a:lnTo>
                <a:lnTo>
                  <a:pt x="2538984" y="21323"/>
                </a:lnTo>
                <a:lnTo>
                  <a:pt x="2538984" y="12191"/>
                </a:lnTo>
                <a:close/>
              </a:path>
              <a:path w="2563495" h="3313429">
                <a:moveTo>
                  <a:pt x="2563355" y="12191"/>
                </a:moveTo>
                <a:lnTo>
                  <a:pt x="2538984" y="12191"/>
                </a:lnTo>
                <a:lnTo>
                  <a:pt x="2551163" y="21323"/>
                </a:lnTo>
                <a:lnTo>
                  <a:pt x="2563355" y="21323"/>
                </a:lnTo>
                <a:lnTo>
                  <a:pt x="2563355" y="12191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77755" y="2566416"/>
            <a:ext cx="2490203" cy="32430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53384" y="2545092"/>
            <a:ext cx="2539365" cy="3286125"/>
          </a:xfrm>
          <a:custGeom>
            <a:avLst/>
            <a:gdLst/>
            <a:ahLst/>
            <a:cxnLst/>
            <a:rect l="l" t="t" r="r" b="b"/>
            <a:pathLst>
              <a:path w="2539365" h="3286125">
                <a:moveTo>
                  <a:pt x="2532875" y="0"/>
                </a:moveTo>
                <a:lnTo>
                  <a:pt x="6083" y="0"/>
                </a:lnTo>
                <a:lnTo>
                  <a:pt x="0" y="3047"/>
                </a:lnTo>
                <a:lnTo>
                  <a:pt x="0" y="3282683"/>
                </a:lnTo>
                <a:lnTo>
                  <a:pt x="6083" y="3285731"/>
                </a:lnTo>
                <a:lnTo>
                  <a:pt x="2532875" y="3285731"/>
                </a:lnTo>
                <a:lnTo>
                  <a:pt x="2538971" y="3282683"/>
                </a:lnTo>
                <a:lnTo>
                  <a:pt x="2538971" y="3276587"/>
                </a:lnTo>
                <a:lnTo>
                  <a:pt x="24371" y="3276587"/>
                </a:lnTo>
                <a:lnTo>
                  <a:pt x="12179" y="3264395"/>
                </a:lnTo>
                <a:lnTo>
                  <a:pt x="24371" y="3264395"/>
                </a:lnTo>
                <a:lnTo>
                  <a:pt x="24371" y="21323"/>
                </a:lnTo>
                <a:lnTo>
                  <a:pt x="12179" y="21323"/>
                </a:lnTo>
                <a:lnTo>
                  <a:pt x="24371" y="12191"/>
                </a:lnTo>
                <a:lnTo>
                  <a:pt x="2538971" y="12191"/>
                </a:lnTo>
                <a:lnTo>
                  <a:pt x="2538971" y="3047"/>
                </a:lnTo>
                <a:lnTo>
                  <a:pt x="2532875" y="0"/>
                </a:lnTo>
                <a:close/>
              </a:path>
              <a:path w="2539365" h="3286125">
                <a:moveTo>
                  <a:pt x="24371" y="3264395"/>
                </a:moveTo>
                <a:lnTo>
                  <a:pt x="12179" y="3264395"/>
                </a:lnTo>
                <a:lnTo>
                  <a:pt x="24371" y="3276587"/>
                </a:lnTo>
                <a:lnTo>
                  <a:pt x="24371" y="3264395"/>
                </a:lnTo>
                <a:close/>
              </a:path>
              <a:path w="2539365" h="3286125">
                <a:moveTo>
                  <a:pt x="2514587" y="3264395"/>
                </a:moveTo>
                <a:lnTo>
                  <a:pt x="24371" y="3264395"/>
                </a:lnTo>
                <a:lnTo>
                  <a:pt x="24371" y="3276587"/>
                </a:lnTo>
                <a:lnTo>
                  <a:pt x="2514587" y="3276587"/>
                </a:lnTo>
                <a:lnTo>
                  <a:pt x="2514587" y="3264395"/>
                </a:lnTo>
                <a:close/>
              </a:path>
              <a:path w="2539365" h="3286125">
                <a:moveTo>
                  <a:pt x="2514587" y="12191"/>
                </a:moveTo>
                <a:lnTo>
                  <a:pt x="2514587" y="3276587"/>
                </a:lnTo>
                <a:lnTo>
                  <a:pt x="2526779" y="3264395"/>
                </a:lnTo>
                <a:lnTo>
                  <a:pt x="2538971" y="3264395"/>
                </a:lnTo>
                <a:lnTo>
                  <a:pt x="2538971" y="21323"/>
                </a:lnTo>
                <a:lnTo>
                  <a:pt x="2526779" y="21323"/>
                </a:lnTo>
                <a:lnTo>
                  <a:pt x="2514587" y="12191"/>
                </a:lnTo>
                <a:close/>
              </a:path>
              <a:path w="2539365" h="3286125">
                <a:moveTo>
                  <a:pt x="2538971" y="3264395"/>
                </a:moveTo>
                <a:lnTo>
                  <a:pt x="2526779" y="3264395"/>
                </a:lnTo>
                <a:lnTo>
                  <a:pt x="2514587" y="3276587"/>
                </a:lnTo>
                <a:lnTo>
                  <a:pt x="2538971" y="3276587"/>
                </a:lnTo>
                <a:lnTo>
                  <a:pt x="2538971" y="3264395"/>
                </a:lnTo>
                <a:close/>
              </a:path>
              <a:path w="2539365" h="3286125">
                <a:moveTo>
                  <a:pt x="24371" y="12191"/>
                </a:moveTo>
                <a:lnTo>
                  <a:pt x="12179" y="21323"/>
                </a:lnTo>
                <a:lnTo>
                  <a:pt x="24371" y="21323"/>
                </a:lnTo>
                <a:lnTo>
                  <a:pt x="24371" y="12191"/>
                </a:lnTo>
                <a:close/>
              </a:path>
              <a:path w="2539365" h="3286125">
                <a:moveTo>
                  <a:pt x="2514587" y="12191"/>
                </a:moveTo>
                <a:lnTo>
                  <a:pt x="24371" y="12191"/>
                </a:lnTo>
                <a:lnTo>
                  <a:pt x="24371" y="21323"/>
                </a:lnTo>
                <a:lnTo>
                  <a:pt x="2514587" y="21323"/>
                </a:lnTo>
                <a:lnTo>
                  <a:pt x="2514587" y="12191"/>
                </a:lnTo>
                <a:close/>
              </a:path>
              <a:path w="2539365" h="3286125">
                <a:moveTo>
                  <a:pt x="2538971" y="12191"/>
                </a:moveTo>
                <a:lnTo>
                  <a:pt x="2514587" y="12191"/>
                </a:lnTo>
                <a:lnTo>
                  <a:pt x="2526779" y="21323"/>
                </a:lnTo>
                <a:lnTo>
                  <a:pt x="2538971" y="21323"/>
                </a:lnTo>
                <a:lnTo>
                  <a:pt x="2538971" y="12191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24255" y="2566428"/>
            <a:ext cx="2514600" cy="32644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02919" y="2545092"/>
            <a:ext cx="2560320" cy="3310254"/>
          </a:xfrm>
          <a:custGeom>
            <a:avLst/>
            <a:gdLst/>
            <a:ahLst/>
            <a:cxnLst/>
            <a:rect l="l" t="t" r="r" b="b"/>
            <a:pathLst>
              <a:path w="2560320" h="3310254">
                <a:moveTo>
                  <a:pt x="2554224" y="0"/>
                </a:moveTo>
                <a:lnTo>
                  <a:pt x="3035" y="0"/>
                </a:lnTo>
                <a:lnTo>
                  <a:pt x="0" y="3047"/>
                </a:lnTo>
                <a:lnTo>
                  <a:pt x="0" y="3304019"/>
                </a:lnTo>
                <a:lnTo>
                  <a:pt x="3035" y="3310115"/>
                </a:lnTo>
                <a:lnTo>
                  <a:pt x="2554224" y="3310115"/>
                </a:lnTo>
                <a:lnTo>
                  <a:pt x="2560307" y="3304019"/>
                </a:lnTo>
                <a:lnTo>
                  <a:pt x="2560307" y="3297923"/>
                </a:lnTo>
                <a:lnTo>
                  <a:pt x="21323" y="3297923"/>
                </a:lnTo>
                <a:lnTo>
                  <a:pt x="12179" y="3285731"/>
                </a:lnTo>
                <a:lnTo>
                  <a:pt x="21323" y="3285731"/>
                </a:lnTo>
                <a:lnTo>
                  <a:pt x="21323" y="21323"/>
                </a:lnTo>
                <a:lnTo>
                  <a:pt x="12179" y="21323"/>
                </a:lnTo>
                <a:lnTo>
                  <a:pt x="21323" y="12191"/>
                </a:lnTo>
                <a:lnTo>
                  <a:pt x="2560307" y="12191"/>
                </a:lnTo>
                <a:lnTo>
                  <a:pt x="2560307" y="3047"/>
                </a:lnTo>
                <a:lnTo>
                  <a:pt x="2554224" y="0"/>
                </a:lnTo>
                <a:close/>
              </a:path>
              <a:path w="2560320" h="3310254">
                <a:moveTo>
                  <a:pt x="21323" y="3285731"/>
                </a:moveTo>
                <a:lnTo>
                  <a:pt x="12179" y="3285731"/>
                </a:lnTo>
                <a:lnTo>
                  <a:pt x="21323" y="3297923"/>
                </a:lnTo>
                <a:lnTo>
                  <a:pt x="21323" y="3285731"/>
                </a:lnTo>
                <a:close/>
              </a:path>
              <a:path w="2560320" h="3310254">
                <a:moveTo>
                  <a:pt x="2535936" y="3285731"/>
                </a:moveTo>
                <a:lnTo>
                  <a:pt x="21323" y="3285731"/>
                </a:lnTo>
                <a:lnTo>
                  <a:pt x="21323" y="3297923"/>
                </a:lnTo>
                <a:lnTo>
                  <a:pt x="2535936" y="3297923"/>
                </a:lnTo>
                <a:lnTo>
                  <a:pt x="2535936" y="3285731"/>
                </a:lnTo>
                <a:close/>
              </a:path>
              <a:path w="2560320" h="3310254">
                <a:moveTo>
                  <a:pt x="2535936" y="12191"/>
                </a:moveTo>
                <a:lnTo>
                  <a:pt x="2535936" y="3297923"/>
                </a:lnTo>
                <a:lnTo>
                  <a:pt x="2548115" y="3285731"/>
                </a:lnTo>
                <a:lnTo>
                  <a:pt x="2560307" y="3285731"/>
                </a:lnTo>
                <a:lnTo>
                  <a:pt x="2560307" y="21323"/>
                </a:lnTo>
                <a:lnTo>
                  <a:pt x="2548115" y="21323"/>
                </a:lnTo>
                <a:lnTo>
                  <a:pt x="2535936" y="12191"/>
                </a:lnTo>
                <a:close/>
              </a:path>
              <a:path w="2560320" h="3310254">
                <a:moveTo>
                  <a:pt x="2560307" y="3285731"/>
                </a:moveTo>
                <a:lnTo>
                  <a:pt x="2548115" y="3285731"/>
                </a:lnTo>
                <a:lnTo>
                  <a:pt x="2535936" y="3297923"/>
                </a:lnTo>
                <a:lnTo>
                  <a:pt x="2560307" y="3297923"/>
                </a:lnTo>
                <a:lnTo>
                  <a:pt x="2560307" y="3285731"/>
                </a:lnTo>
                <a:close/>
              </a:path>
              <a:path w="2560320" h="3310254">
                <a:moveTo>
                  <a:pt x="21323" y="12191"/>
                </a:moveTo>
                <a:lnTo>
                  <a:pt x="12179" y="21323"/>
                </a:lnTo>
                <a:lnTo>
                  <a:pt x="21323" y="21323"/>
                </a:lnTo>
                <a:lnTo>
                  <a:pt x="21323" y="12191"/>
                </a:lnTo>
                <a:close/>
              </a:path>
              <a:path w="2560320" h="3310254">
                <a:moveTo>
                  <a:pt x="2535936" y="12191"/>
                </a:moveTo>
                <a:lnTo>
                  <a:pt x="21323" y="12191"/>
                </a:lnTo>
                <a:lnTo>
                  <a:pt x="21323" y="21323"/>
                </a:lnTo>
                <a:lnTo>
                  <a:pt x="2535936" y="21323"/>
                </a:lnTo>
                <a:lnTo>
                  <a:pt x="2535936" y="12191"/>
                </a:lnTo>
                <a:close/>
              </a:path>
              <a:path w="2560320" h="3310254">
                <a:moveTo>
                  <a:pt x="2560307" y="12191"/>
                </a:moveTo>
                <a:lnTo>
                  <a:pt x="2535936" y="12191"/>
                </a:lnTo>
                <a:lnTo>
                  <a:pt x="2548115" y="21323"/>
                </a:lnTo>
                <a:lnTo>
                  <a:pt x="2560307" y="21323"/>
                </a:lnTo>
                <a:lnTo>
                  <a:pt x="2560307" y="12191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403985" marR="5080" indent="-878205">
              <a:lnSpc>
                <a:spcPct val="101499"/>
              </a:lnSpc>
              <a:spcBef>
                <a:spcPts val="90"/>
              </a:spcBef>
            </a:pPr>
            <a:r>
              <a:rPr spc="5" dirty="0"/>
              <a:t>Midtown </a:t>
            </a:r>
            <a:r>
              <a:rPr spc="25" dirty="0"/>
              <a:t>as a </a:t>
            </a:r>
            <a:r>
              <a:rPr spc="15" dirty="0"/>
              <a:t>Origin  </a:t>
            </a:r>
            <a:r>
              <a:rPr spc="10" dirty="0"/>
              <a:t>(weekday)</a:t>
            </a:r>
          </a:p>
        </p:txBody>
      </p:sp>
      <p:sp>
        <p:nvSpPr>
          <p:cNvPr id="11" name="object 11"/>
          <p:cNvSpPr/>
          <p:nvPr/>
        </p:nvSpPr>
        <p:spPr>
          <a:xfrm>
            <a:off x="627875" y="6013716"/>
            <a:ext cx="2289175" cy="558165"/>
          </a:xfrm>
          <a:custGeom>
            <a:avLst/>
            <a:gdLst/>
            <a:ahLst/>
            <a:cxnLst/>
            <a:rect l="l" t="t" r="r" b="b"/>
            <a:pathLst>
              <a:path w="2289175" h="558165">
                <a:moveTo>
                  <a:pt x="2282939" y="0"/>
                </a:moveTo>
                <a:lnTo>
                  <a:pt x="6096" y="0"/>
                </a:lnTo>
                <a:lnTo>
                  <a:pt x="0" y="6096"/>
                </a:lnTo>
                <a:lnTo>
                  <a:pt x="0" y="551675"/>
                </a:lnTo>
                <a:lnTo>
                  <a:pt x="6096" y="557758"/>
                </a:lnTo>
                <a:lnTo>
                  <a:pt x="2282939" y="557758"/>
                </a:lnTo>
                <a:lnTo>
                  <a:pt x="2289035" y="551675"/>
                </a:lnTo>
                <a:lnTo>
                  <a:pt x="2289035" y="545579"/>
                </a:lnTo>
                <a:lnTo>
                  <a:pt x="24384" y="545579"/>
                </a:lnTo>
                <a:lnTo>
                  <a:pt x="12192" y="533387"/>
                </a:lnTo>
                <a:lnTo>
                  <a:pt x="24384" y="533387"/>
                </a:lnTo>
                <a:lnTo>
                  <a:pt x="24384" y="24371"/>
                </a:lnTo>
                <a:lnTo>
                  <a:pt x="12191" y="24371"/>
                </a:lnTo>
                <a:lnTo>
                  <a:pt x="24384" y="12179"/>
                </a:lnTo>
                <a:lnTo>
                  <a:pt x="2289035" y="12179"/>
                </a:lnTo>
                <a:lnTo>
                  <a:pt x="2289035" y="6096"/>
                </a:lnTo>
                <a:lnTo>
                  <a:pt x="2282939" y="0"/>
                </a:lnTo>
                <a:close/>
              </a:path>
              <a:path w="2289175" h="558165">
                <a:moveTo>
                  <a:pt x="24384" y="533387"/>
                </a:moveTo>
                <a:lnTo>
                  <a:pt x="12192" y="533387"/>
                </a:lnTo>
                <a:lnTo>
                  <a:pt x="24384" y="545579"/>
                </a:lnTo>
                <a:lnTo>
                  <a:pt x="24384" y="533387"/>
                </a:lnTo>
                <a:close/>
              </a:path>
              <a:path w="2289175" h="558165">
                <a:moveTo>
                  <a:pt x="2264651" y="533387"/>
                </a:moveTo>
                <a:lnTo>
                  <a:pt x="24384" y="533387"/>
                </a:lnTo>
                <a:lnTo>
                  <a:pt x="24384" y="545579"/>
                </a:lnTo>
                <a:lnTo>
                  <a:pt x="2264651" y="545579"/>
                </a:lnTo>
                <a:lnTo>
                  <a:pt x="2264651" y="533387"/>
                </a:lnTo>
                <a:close/>
              </a:path>
              <a:path w="2289175" h="558165">
                <a:moveTo>
                  <a:pt x="2264651" y="12179"/>
                </a:moveTo>
                <a:lnTo>
                  <a:pt x="2264651" y="545579"/>
                </a:lnTo>
                <a:lnTo>
                  <a:pt x="2276856" y="533387"/>
                </a:lnTo>
                <a:lnTo>
                  <a:pt x="2289035" y="533387"/>
                </a:lnTo>
                <a:lnTo>
                  <a:pt x="2289035" y="24371"/>
                </a:lnTo>
                <a:lnTo>
                  <a:pt x="2276856" y="24371"/>
                </a:lnTo>
                <a:lnTo>
                  <a:pt x="2264651" y="12179"/>
                </a:lnTo>
                <a:close/>
              </a:path>
              <a:path w="2289175" h="558165">
                <a:moveTo>
                  <a:pt x="2289035" y="533387"/>
                </a:moveTo>
                <a:lnTo>
                  <a:pt x="2276856" y="533387"/>
                </a:lnTo>
                <a:lnTo>
                  <a:pt x="2264651" y="545579"/>
                </a:lnTo>
                <a:lnTo>
                  <a:pt x="2289035" y="545579"/>
                </a:lnTo>
                <a:lnTo>
                  <a:pt x="2289035" y="533387"/>
                </a:lnTo>
                <a:close/>
              </a:path>
              <a:path w="2289175" h="558165">
                <a:moveTo>
                  <a:pt x="24384" y="12179"/>
                </a:moveTo>
                <a:lnTo>
                  <a:pt x="12191" y="24371"/>
                </a:lnTo>
                <a:lnTo>
                  <a:pt x="24384" y="24371"/>
                </a:lnTo>
                <a:lnTo>
                  <a:pt x="24384" y="12179"/>
                </a:lnTo>
                <a:close/>
              </a:path>
              <a:path w="2289175" h="558165">
                <a:moveTo>
                  <a:pt x="2264651" y="12179"/>
                </a:moveTo>
                <a:lnTo>
                  <a:pt x="24384" y="12179"/>
                </a:lnTo>
                <a:lnTo>
                  <a:pt x="24384" y="24371"/>
                </a:lnTo>
                <a:lnTo>
                  <a:pt x="2264651" y="24371"/>
                </a:lnTo>
                <a:lnTo>
                  <a:pt x="2264651" y="12179"/>
                </a:lnTo>
                <a:close/>
              </a:path>
              <a:path w="2289175" h="558165">
                <a:moveTo>
                  <a:pt x="2289035" y="12179"/>
                </a:moveTo>
                <a:lnTo>
                  <a:pt x="2264651" y="12179"/>
                </a:lnTo>
                <a:lnTo>
                  <a:pt x="2276856" y="24371"/>
                </a:lnTo>
                <a:lnTo>
                  <a:pt x="2289035" y="24371"/>
                </a:lnTo>
                <a:lnTo>
                  <a:pt x="2289035" y="12179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057135" y="6043688"/>
            <a:ext cx="1434465" cy="4813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38455" marR="5080" indent="-326390">
              <a:lnSpc>
                <a:spcPct val="103400"/>
              </a:lnSpc>
              <a:spcBef>
                <a:spcPts val="75"/>
              </a:spcBef>
            </a:pPr>
            <a:r>
              <a:rPr sz="1450" b="1" spc="0" dirty="0">
                <a:solidFill>
                  <a:srgbClr val="282828"/>
                </a:solidFill>
                <a:latin typeface="Arial"/>
                <a:cs typeface="Arial"/>
              </a:rPr>
              <a:t>AM </a:t>
            </a:r>
            <a:r>
              <a:rPr sz="1450" b="1" spc="5" dirty="0">
                <a:solidFill>
                  <a:srgbClr val="282828"/>
                </a:solidFill>
                <a:latin typeface="Arial"/>
                <a:cs typeface="Arial"/>
              </a:rPr>
              <a:t>Peak </a:t>
            </a:r>
            <a:r>
              <a:rPr sz="1450" b="1" dirty="0">
                <a:solidFill>
                  <a:srgbClr val="282828"/>
                </a:solidFill>
                <a:latin typeface="Arial"/>
                <a:cs typeface="Arial"/>
              </a:rPr>
              <a:t>Traffic  </a:t>
            </a:r>
            <a:r>
              <a:rPr sz="1450" b="1" spc="0" dirty="0">
                <a:solidFill>
                  <a:srgbClr val="282828"/>
                </a:solidFill>
                <a:latin typeface="Arial"/>
                <a:cs typeface="Arial"/>
              </a:rPr>
              <a:t>Patterns</a:t>
            </a:r>
            <a:endParaRPr sz="145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566159" y="6013716"/>
            <a:ext cx="2286000" cy="558165"/>
          </a:xfrm>
          <a:custGeom>
            <a:avLst/>
            <a:gdLst/>
            <a:ahLst/>
            <a:cxnLst/>
            <a:rect l="l" t="t" r="r" b="b"/>
            <a:pathLst>
              <a:path w="2286000" h="558165">
                <a:moveTo>
                  <a:pt x="2279891" y="0"/>
                </a:moveTo>
                <a:lnTo>
                  <a:pt x="3035" y="0"/>
                </a:lnTo>
                <a:lnTo>
                  <a:pt x="0" y="6096"/>
                </a:lnTo>
                <a:lnTo>
                  <a:pt x="0" y="551675"/>
                </a:lnTo>
                <a:lnTo>
                  <a:pt x="3035" y="557758"/>
                </a:lnTo>
                <a:lnTo>
                  <a:pt x="2279891" y="557758"/>
                </a:lnTo>
                <a:lnTo>
                  <a:pt x="2285987" y="551675"/>
                </a:lnTo>
                <a:lnTo>
                  <a:pt x="2285987" y="545579"/>
                </a:lnTo>
                <a:lnTo>
                  <a:pt x="21323" y="545579"/>
                </a:lnTo>
                <a:lnTo>
                  <a:pt x="12179" y="533387"/>
                </a:lnTo>
                <a:lnTo>
                  <a:pt x="21323" y="533387"/>
                </a:lnTo>
                <a:lnTo>
                  <a:pt x="21323" y="24371"/>
                </a:lnTo>
                <a:lnTo>
                  <a:pt x="12179" y="24371"/>
                </a:lnTo>
                <a:lnTo>
                  <a:pt x="21323" y="12179"/>
                </a:lnTo>
                <a:lnTo>
                  <a:pt x="2285987" y="12179"/>
                </a:lnTo>
                <a:lnTo>
                  <a:pt x="2285987" y="6096"/>
                </a:lnTo>
                <a:lnTo>
                  <a:pt x="2279891" y="0"/>
                </a:lnTo>
                <a:close/>
              </a:path>
              <a:path w="2286000" h="558165">
                <a:moveTo>
                  <a:pt x="21323" y="533387"/>
                </a:moveTo>
                <a:lnTo>
                  <a:pt x="12179" y="533387"/>
                </a:lnTo>
                <a:lnTo>
                  <a:pt x="21323" y="545579"/>
                </a:lnTo>
                <a:lnTo>
                  <a:pt x="21323" y="533387"/>
                </a:lnTo>
                <a:close/>
              </a:path>
              <a:path w="2286000" h="558165">
                <a:moveTo>
                  <a:pt x="2261603" y="533387"/>
                </a:moveTo>
                <a:lnTo>
                  <a:pt x="21323" y="533387"/>
                </a:lnTo>
                <a:lnTo>
                  <a:pt x="21323" y="545579"/>
                </a:lnTo>
                <a:lnTo>
                  <a:pt x="2261603" y="545579"/>
                </a:lnTo>
                <a:lnTo>
                  <a:pt x="2261603" y="533387"/>
                </a:lnTo>
                <a:close/>
              </a:path>
              <a:path w="2286000" h="558165">
                <a:moveTo>
                  <a:pt x="2261603" y="12179"/>
                </a:moveTo>
                <a:lnTo>
                  <a:pt x="2261603" y="545579"/>
                </a:lnTo>
                <a:lnTo>
                  <a:pt x="2273795" y="533387"/>
                </a:lnTo>
                <a:lnTo>
                  <a:pt x="2285987" y="533387"/>
                </a:lnTo>
                <a:lnTo>
                  <a:pt x="2285987" y="24371"/>
                </a:lnTo>
                <a:lnTo>
                  <a:pt x="2273795" y="24371"/>
                </a:lnTo>
                <a:lnTo>
                  <a:pt x="2261603" y="12179"/>
                </a:lnTo>
                <a:close/>
              </a:path>
              <a:path w="2286000" h="558165">
                <a:moveTo>
                  <a:pt x="2285987" y="533387"/>
                </a:moveTo>
                <a:lnTo>
                  <a:pt x="2273795" y="533387"/>
                </a:lnTo>
                <a:lnTo>
                  <a:pt x="2261603" y="545579"/>
                </a:lnTo>
                <a:lnTo>
                  <a:pt x="2285987" y="545579"/>
                </a:lnTo>
                <a:lnTo>
                  <a:pt x="2285987" y="533387"/>
                </a:lnTo>
                <a:close/>
              </a:path>
              <a:path w="2286000" h="558165">
                <a:moveTo>
                  <a:pt x="21323" y="12179"/>
                </a:moveTo>
                <a:lnTo>
                  <a:pt x="12179" y="24371"/>
                </a:lnTo>
                <a:lnTo>
                  <a:pt x="21323" y="24371"/>
                </a:lnTo>
                <a:lnTo>
                  <a:pt x="21323" y="12179"/>
                </a:lnTo>
                <a:close/>
              </a:path>
              <a:path w="2286000" h="558165">
                <a:moveTo>
                  <a:pt x="2261603" y="12179"/>
                </a:moveTo>
                <a:lnTo>
                  <a:pt x="21323" y="12179"/>
                </a:lnTo>
                <a:lnTo>
                  <a:pt x="21323" y="24371"/>
                </a:lnTo>
                <a:lnTo>
                  <a:pt x="2261603" y="24371"/>
                </a:lnTo>
                <a:lnTo>
                  <a:pt x="2261603" y="12179"/>
                </a:lnTo>
                <a:close/>
              </a:path>
              <a:path w="2286000" h="558165">
                <a:moveTo>
                  <a:pt x="2285987" y="12179"/>
                </a:moveTo>
                <a:lnTo>
                  <a:pt x="2261603" y="12179"/>
                </a:lnTo>
                <a:lnTo>
                  <a:pt x="2273795" y="24371"/>
                </a:lnTo>
                <a:lnTo>
                  <a:pt x="2285987" y="24371"/>
                </a:lnTo>
                <a:lnTo>
                  <a:pt x="2285987" y="12179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812527" y="6043688"/>
            <a:ext cx="1787525" cy="4813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518159" marR="5080" indent="-506095">
              <a:lnSpc>
                <a:spcPct val="103400"/>
              </a:lnSpc>
              <a:spcBef>
                <a:spcPts val="75"/>
              </a:spcBef>
            </a:pPr>
            <a:r>
              <a:rPr sz="1450" b="1" spc="15" dirty="0">
                <a:solidFill>
                  <a:srgbClr val="282828"/>
                </a:solidFill>
                <a:latin typeface="Arial"/>
                <a:cs typeface="Arial"/>
              </a:rPr>
              <a:t>Midday </a:t>
            </a:r>
            <a:r>
              <a:rPr sz="1450" b="1" spc="5" dirty="0">
                <a:solidFill>
                  <a:srgbClr val="282828"/>
                </a:solidFill>
                <a:latin typeface="Arial"/>
                <a:cs typeface="Arial"/>
              </a:rPr>
              <a:t>Peak</a:t>
            </a:r>
            <a:r>
              <a:rPr sz="1450" b="1" spc="-45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282828"/>
                </a:solidFill>
                <a:latin typeface="Arial"/>
                <a:cs typeface="Arial"/>
              </a:rPr>
              <a:t>Traffic  </a:t>
            </a:r>
            <a:r>
              <a:rPr sz="1450" b="1" spc="0" dirty="0">
                <a:solidFill>
                  <a:srgbClr val="282828"/>
                </a:solidFill>
                <a:latin typeface="Arial"/>
                <a:cs typeface="Arial"/>
              </a:rPr>
              <a:t>Patterns</a:t>
            </a:r>
            <a:endParaRPr sz="145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513563" y="6025908"/>
            <a:ext cx="2261870" cy="533400"/>
          </a:xfrm>
          <a:custGeom>
            <a:avLst/>
            <a:gdLst/>
            <a:ahLst/>
            <a:cxnLst/>
            <a:rect l="l" t="t" r="r" b="b"/>
            <a:pathLst>
              <a:path w="2261870" h="533400">
                <a:moveTo>
                  <a:pt x="0" y="533400"/>
                </a:moveTo>
                <a:lnTo>
                  <a:pt x="2261603" y="533400"/>
                </a:lnTo>
                <a:lnTo>
                  <a:pt x="2261603" y="0"/>
                </a:lnTo>
                <a:lnTo>
                  <a:pt x="0" y="0"/>
                </a:lnTo>
                <a:lnTo>
                  <a:pt x="0" y="533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501371" y="6013716"/>
            <a:ext cx="2286000" cy="558165"/>
          </a:xfrm>
          <a:custGeom>
            <a:avLst/>
            <a:gdLst/>
            <a:ahLst/>
            <a:cxnLst/>
            <a:rect l="l" t="t" r="r" b="b"/>
            <a:pathLst>
              <a:path w="2286000" h="558165">
                <a:moveTo>
                  <a:pt x="2279891" y="0"/>
                </a:moveTo>
                <a:lnTo>
                  <a:pt x="6096" y="0"/>
                </a:lnTo>
                <a:lnTo>
                  <a:pt x="0" y="6096"/>
                </a:lnTo>
                <a:lnTo>
                  <a:pt x="0" y="551675"/>
                </a:lnTo>
                <a:lnTo>
                  <a:pt x="6096" y="557758"/>
                </a:lnTo>
                <a:lnTo>
                  <a:pt x="2279891" y="557758"/>
                </a:lnTo>
                <a:lnTo>
                  <a:pt x="2286000" y="551675"/>
                </a:lnTo>
                <a:lnTo>
                  <a:pt x="2286000" y="545579"/>
                </a:lnTo>
                <a:lnTo>
                  <a:pt x="24384" y="545579"/>
                </a:lnTo>
                <a:lnTo>
                  <a:pt x="12192" y="533387"/>
                </a:lnTo>
                <a:lnTo>
                  <a:pt x="24384" y="533387"/>
                </a:lnTo>
                <a:lnTo>
                  <a:pt x="24384" y="24371"/>
                </a:lnTo>
                <a:lnTo>
                  <a:pt x="12191" y="24371"/>
                </a:lnTo>
                <a:lnTo>
                  <a:pt x="24384" y="12179"/>
                </a:lnTo>
                <a:lnTo>
                  <a:pt x="2286000" y="12179"/>
                </a:lnTo>
                <a:lnTo>
                  <a:pt x="2286000" y="6096"/>
                </a:lnTo>
                <a:lnTo>
                  <a:pt x="2279891" y="0"/>
                </a:lnTo>
                <a:close/>
              </a:path>
              <a:path w="2286000" h="558165">
                <a:moveTo>
                  <a:pt x="24384" y="533387"/>
                </a:moveTo>
                <a:lnTo>
                  <a:pt x="12192" y="533387"/>
                </a:lnTo>
                <a:lnTo>
                  <a:pt x="24384" y="545579"/>
                </a:lnTo>
                <a:lnTo>
                  <a:pt x="24384" y="533387"/>
                </a:lnTo>
                <a:close/>
              </a:path>
              <a:path w="2286000" h="558165">
                <a:moveTo>
                  <a:pt x="2261616" y="533387"/>
                </a:moveTo>
                <a:lnTo>
                  <a:pt x="24384" y="533387"/>
                </a:lnTo>
                <a:lnTo>
                  <a:pt x="24384" y="545579"/>
                </a:lnTo>
                <a:lnTo>
                  <a:pt x="2261616" y="545579"/>
                </a:lnTo>
                <a:lnTo>
                  <a:pt x="2261616" y="533387"/>
                </a:lnTo>
                <a:close/>
              </a:path>
              <a:path w="2286000" h="558165">
                <a:moveTo>
                  <a:pt x="2261616" y="12179"/>
                </a:moveTo>
                <a:lnTo>
                  <a:pt x="2261616" y="545579"/>
                </a:lnTo>
                <a:lnTo>
                  <a:pt x="2273795" y="533387"/>
                </a:lnTo>
                <a:lnTo>
                  <a:pt x="2286000" y="533387"/>
                </a:lnTo>
                <a:lnTo>
                  <a:pt x="2286000" y="24371"/>
                </a:lnTo>
                <a:lnTo>
                  <a:pt x="2273795" y="24371"/>
                </a:lnTo>
                <a:lnTo>
                  <a:pt x="2261616" y="12179"/>
                </a:lnTo>
                <a:close/>
              </a:path>
              <a:path w="2286000" h="558165">
                <a:moveTo>
                  <a:pt x="2286000" y="533387"/>
                </a:moveTo>
                <a:lnTo>
                  <a:pt x="2273795" y="533387"/>
                </a:lnTo>
                <a:lnTo>
                  <a:pt x="2261616" y="545579"/>
                </a:lnTo>
                <a:lnTo>
                  <a:pt x="2286000" y="545579"/>
                </a:lnTo>
                <a:lnTo>
                  <a:pt x="2286000" y="533387"/>
                </a:lnTo>
                <a:close/>
              </a:path>
              <a:path w="2286000" h="558165">
                <a:moveTo>
                  <a:pt x="24384" y="12179"/>
                </a:moveTo>
                <a:lnTo>
                  <a:pt x="12191" y="24371"/>
                </a:lnTo>
                <a:lnTo>
                  <a:pt x="24384" y="24371"/>
                </a:lnTo>
                <a:lnTo>
                  <a:pt x="24384" y="12179"/>
                </a:lnTo>
                <a:close/>
              </a:path>
              <a:path w="2286000" h="558165">
                <a:moveTo>
                  <a:pt x="2261616" y="12179"/>
                </a:moveTo>
                <a:lnTo>
                  <a:pt x="24384" y="12179"/>
                </a:lnTo>
                <a:lnTo>
                  <a:pt x="24384" y="24371"/>
                </a:lnTo>
                <a:lnTo>
                  <a:pt x="2261616" y="24371"/>
                </a:lnTo>
                <a:lnTo>
                  <a:pt x="2261616" y="12179"/>
                </a:lnTo>
                <a:close/>
              </a:path>
              <a:path w="2286000" h="558165">
                <a:moveTo>
                  <a:pt x="2286000" y="12179"/>
                </a:moveTo>
                <a:lnTo>
                  <a:pt x="2261616" y="12179"/>
                </a:lnTo>
                <a:lnTo>
                  <a:pt x="2273795" y="24371"/>
                </a:lnTo>
                <a:lnTo>
                  <a:pt x="2286000" y="24371"/>
                </a:lnTo>
                <a:lnTo>
                  <a:pt x="2286000" y="12179"/>
                </a:lnTo>
                <a:close/>
              </a:path>
            </a:pathLst>
          </a:custGeom>
          <a:solidFill>
            <a:srgbClr val="3960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933692" y="6043688"/>
            <a:ext cx="1422400" cy="4813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32105" marR="5080" indent="-320040">
              <a:lnSpc>
                <a:spcPct val="103400"/>
              </a:lnSpc>
              <a:spcBef>
                <a:spcPts val="75"/>
              </a:spcBef>
            </a:pPr>
            <a:r>
              <a:rPr sz="1450" b="1" spc="15" dirty="0">
                <a:solidFill>
                  <a:srgbClr val="282828"/>
                </a:solidFill>
                <a:latin typeface="Arial"/>
                <a:cs typeface="Arial"/>
              </a:rPr>
              <a:t>PM </a:t>
            </a:r>
            <a:r>
              <a:rPr sz="1450" b="1" spc="5" dirty="0">
                <a:solidFill>
                  <a:srgbClr val="282828"/>
                </a:solidFill>
                <a:latin typeface="Arial"/>
                <a:cs typeface="Arial"/>
              </a:rPr>
              <a:t>Peak</a:t>
            </a:r>
            <a:r>
              <a:rPr sz="1450" b="1" spc="-30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282828"/>
                </a:solidFill>
                <a:latin typeface="Arial"/>
                <a:cs typeface="Arial"/>
              </a:rPr>
              <a:t>Traffic  </a:t>
            </a:r>
            <a:r>
              <a:rPr sz="1450" b="1" spc="0" dirty="0">
                <a:solidFill>
                  <a:srgbClr val="282828"/>
                </a:solidFill>
                <a:latin typeface="Arial"/>
                <a:cs typeface="Arial"/>
              </a:rPr>
              <a:t>Patterns</a:t>
            </a:r>
            <a:endParaRPr sz="145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476419" y="1283220"/>
            <a:ext cx="1069539" cy="7559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1268</Words>
  <Application>Microsoft Office PowerPoint</Application>
  <PresentationFormat>Custom</PresentationFormat>
  <Paragraphs>190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Arial Black</vt:lpstr>
      <vt:lpstr>Calibri</vt:lpstr>
      <vt:lpstr>Times New Roman</vt:lpstr>
      <vt:lpstr>Office Theme</vt:lpstr>
      <vt:lpstr>MIDTOWN AREA  TRANSPORTATION PLAN</vt:lpstr>
      <vt:lpstr>What We are Doing</vt:lpstr>
      <vt:lpstr>Study Area</vt:lpstr>
      <vt:lpstr>Review Previous Studies</vt:lpstr>
      <vt:lpstr>Data Collection</vt:lpstr>
      <vt:lpstr>AM Peak Traffic Patterns  (weekday)</vt:lpstr>
      <vt:lpstr>PM Peak Patterns  (weekday)</vt:lpstr>
      <vt:lpstr>Midtown as a Destination  (weekday)</vt:lpstr>
      <vt:lpstr>Midtown as a Origin  (weekday)</vt:lpstr>
      <vt:lpstr>Options Being Considered</vt:lpstr>
      <vt:lpstr>PowerPoint Presentation</vt:lpstr>
      <vt:lpstr>Options Being Considered</vt:lpstr>
      <vt:lpstr>Realignment of Beard Street</vt:lpstr>
      <vt:lpstr>Realignment of Beard Street</vt:lpstr>
      <vt:lpstr>Options Being Considered</vt:lpstr>
      <vt:lpstr>PowerPoint Presentation</vt:lpstr>
      <vt:lpstr>PowerPoint Presentation</vt:lpstr>
      <vt:lpstr>Options Being Considered</vt:lpstr>
      <vt:lpstr>PowerPoint Presentation</vt:lpstr>
      <vt:lpstr>PowerPoint Presentation</vt:lpstr>
      <vt:lpstr>Options Being Considered</vt:lpstr>
      <vt:lpstr>Placemaking/Complete Streets</vt:lpstr>
      <vt:lpstr>Options Being Considered</vt:lpstr>
      <vt:lpstr>PowerPoint Presentation</vt:lpstr>
      <vt:lpstr>Options Being Considered</vt:lpstr>
      <vt:lpstr>PowerPoint Presentation</vt:lpstr>
      <vt:lpstr>Options Being Considered</vt:lpstr>
      <vt:lpstr>PowerPoint Presentation</vt:lpstr>
      <vt:lpstr>Options Being Considered</vt:lpstr>
      <vt:lpstr>PowerPoint Presentation</vt:lpstr>
      <vt:lpstr>Roundabout Evaluation</vt:lpstr>
      <vt:lpstr>PowerPoint Presentation</vt:lpstr>
      <vt:lpstr>PowerPoint Presentation</vt:lpstr>
      <vt:lpstr>Options Being Considered</vt:lpstr>
      <vt:lpstr>PowerPoint Presentation</vt:lpstr>
      <vt:lpstr>PowerPoint Presentation</vt:lpstr>
      <vt:lpstr>PowerPoint Presentation</vt:lpstr>
      <vt:lpstr>PowerPoint Presentation</vt:lpstr>
      <vt:lpstr>Phase 2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MIDTOWN AREA  TRANSPORTATION PLAN</dc:title>
  <dc:creator>Burke, Greg</dc:creator>
  <cp:lastModifiedBy>Burke, Greg</cp:lastModifiedBy>
  <cp:revision>1</cp:revision>
  <dcterms:created xsi:type="dcterms:W3CDTF">2018-02-27T20:05:46Z</dcterms:created>
  <dcterms:modified xsi:type="dcterms:W3CDTF">2018-02-27T20:06:40Z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2018-02-09T00:00:00Z</vt:filetime>
  </property>
  <property fmtid="{D5CDD505-2E9C-101B-9397-08002B2CF9AE}" pid="3" name="LastSaved">
    <vt:filetime>2018-02-09T00:00:00Z</vt:filetime>
  </property>
</Properties>
</file>